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1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21"/>
  </p:handoutMasterIdLst>
  <p:sldIdLst>
    <p:sldId id="281" r:id="rId3"/>
    <p:sldId id="257" r:id="rId4"/>
    <p:sldId id="259" r:id="rId5"/>
    <p:sldId id="266" r:id="rId6"/>
    <p:sldId id="263" r:id="rId7"/>
    <p:sldId id="260" r:id="rId8"/>
    <p:sldId id="261" r:id="rId9"/>
    <p:sldId id="277" r:id="rId10"/>
    <p:sldId id="269" r:id="rId12"/>
    <p:sldId id="275" r:id="rId13"/>
    <p:sldId id="262" r:id="rId14"/>
    <p:sldId id="278" r:id="rId15"/>
    <p:sldId id="270" r:id="rId16"/>
    <p:sldId id="265" r:id="rId17"/>
    <p:sldId id="267" r:id="rId18"/>
    <p:sldId id="279" r:id="rId19"/>
    <p:sldId id="280" r:id="rId20"/>
  </p:sldIdLst>
  <p:sldSz cx="12192000" cy="6858000"/>
  <p:notesSz cx="6858000" cy="9144000"/>
  <p:embeddedFontLst>
    <p:embeddedFont>
      <p:font typeface="Corbel" panose="020B0503020204020204" pitchFamily="34" charset="0"/>
      <p:regular r:id="rId25"/>
      <p:bold r:id="rId26"/>
      <p:italic r:id="rId27"/>
      <p:boldItalic r:id="rId28"/>
    </p:embeddedFont>
    <p:embeddedFont>
      <p:font typeface="Tahoma" panose="020B0604030504040204" pitchFamily="34" charset="0"/>
      <p:regular r:id="rId29"/>
      <p:bold r:id="rId30"/>
    </p:embeddedFont>
    <p:embeddedFont>
      <p:font typeface="Gilroy" panose="00000400000000000000" charset="0"/>
      <p:regular r:id="rId31"/>
    </p:embeddedFont>
    <p:embeddedFont>
      <p:font typeface="Arial Black" panose="020B0A04020102020204" pitchFamily="34" charset="0"/>
      <p:bold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DM Serif Display" charset="0"/>
      <p:regular r:id="rId37"/>
      <p:italic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24" userDrawn="1">
          <p15:clr>
            <a:srgbClr val="A4A3A4"/>
          </p15:clr>
        </p15:guide>
        <p15:guide id="4" pos="7197" userDrawn="1">
          <p15:clr>
            <a:srgbClr val="A4A3A4"/>
          </p15:clr>
        </p15:guide>
        <p15:guide id="5" orient="horz" pos="406" userDrawn="1">
          <p15:clr>
            <a:srgbClr val="A4A3A4"/>
          </p15:clr>
        </p15:guide>
        <p15:guide id="7" orient="horz" pos="799" userDrawn="1">
          <p15:clr>
            <a:srgbClr val="A4A3A4"/>
          </p15:clr>
        </p15:guide>
        <p15:guide id="8" orient="horz" pos="389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1195"/>
    <a:srgbClr val="1A3497"/>
    <a:srgbClr val="1B56A6"/>
    <a:srgbClr val="AF2EE2"/>
    <a:srgbClr val="030452"/>
    <a:srgbClr val="C44BAD"/>
    <a:srgbClr val="1B7FC0"/>
    <a:srgbClr val="E653AD"/>
    <a:srgbClr val="06023D"/>
    <a:srgbClr val="0204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3374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348" y="78"/>
      </p:cViewPr>
      <p:guideLst>
        <p:guide orient="horz" pos="2162"/>
        <p:guide pos="3840"/>
        <p:guide pos="424"/>
        <p:guide pos="7197"/>
        <p:guide orient="horz" pos="406"/>
        <p:guide orient="horz" pos="799"/>
        <p:guide orient="horz" pos="389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gs" Target="tags/tag1.xml"/><Relationship Id="rId38" Type="http://schemas.openxmlformats.org/officeDocument/2006/relationships/font" Target="fonts/font14.fntdata"/><Relationship Id="rId37" Type="http://schemas.openxmlformats.org/officeDocument/2006/relationships/font" Target="fonts/font13.fntdata"/><Relationship Id="rId36" Type="http://schemas.openxmlformats.org/officeDocument/2006/relationships/font" Target="fonts/font12.fntdata"/><Relationship Id="rId35" Type="http://schemas.openxmlformats.org/officeDocument/2006/relationships/font" Target="fonts/font11.fntdata"/><Relationship Id="rId34" Type="http://schemas.openxmlformats.org/officeDocument/2006/relationships/font" Target="fonts/font10.fntdata"/><Relationship Id="rId33" Type="http://schemas.openxmlformats.org/officeDocument/2006/relationships/font" Target="fonts/font9.fntdata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65103760"/>
        <c:axId val="965110600"/>
      </c:barChart>
      <c:catAx>
        <c:axId val="965103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65110600"/>
        <c:crosses val="autoZero"/>
        <c:auto val="1"/>
        <c:lblAlgn val="ctr"/>
        <c:lblOffset val="100"/>
        <c:noMultiLvlLbl val="0"/>
      </c:catAx>
      <c:valAx>
        <c:axId val="965110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6510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db278916-512b-4fd8-9d43-703fe56a8811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Arial" panose="020B0604020202020204" pitchFamily="34" charset="0"/>
                <a:ea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Arial" panose="020B0604020202020204" pitchFamily="34" charset="0"/>
                <a:ea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5D21C1-192A-433B-AA91-106F9135B2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39C0-D7C8-48AA-AF63-0D692BECED2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rgbClr val="190985"/>
            </a:gs>
            <a:gs pos="100000">
              <a:srgbClr val="1B59A7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图片 89"/>
          <p:cNvPicPr>
            <a:picLocks noChangeAspect="1"/>
          </p:cNvPicPr>
          <p:nvPr/>
        </p:nvPicPr>
        <p:blipFill>
          <a:blip r:embed="rId1"/>
          <a:srcRect r="24556" b="42640"/>
          <a:stretch>
            <a:fillRect/>
          </a:stretch>
        </p:blipFill>
        <p:spPr>
          <a:xfrm>
            <a:off x="3595572" y="322166"/>
            <a:ext cx="8596428" cy="6535834"/>
          </a:xfrm>
          <a:custGeom>
            <a:avLst/>
            <a:gdLst>
              <a:gd name="connsiteX0" fmla="*/ 0 w 8596428"/>
              <a:gd name="connsiteY0" fmla="*/ 0 h 6535834"/>
              <a:gd name="connsiteX1" fmla="*/ 8596428 w 8596428"/>
              <a:gd name="connsiteY1" fmla="*/ 0 h 6535834"/>
              <a:gd name="connsiteX2" fmla="*/ 8596428 w 8596428"/>
              <a:gd name="connsiteY2" fmla="*/ 6535834 h 6535834"/>
              <a:gd name="connsiteX3" fmla="*/ 0 w 8596428"/>
              <a:gd name="connsiteY3" fmla="*/ 6535834 h 653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6428" h="6535834">
                <a:moveTo>
                  <a:pt x="0" y="0"/>
                </a:moveTo>
                <a:lnTo>
                  <a:pt x="8596428" y="0"/>
                </a:lnTo>
                <a:lnTo>
                  <a:pt x="8596428" y="6535834"/>
                </a:lnTo>
                <a:lnTo>
                  <a:pt x="0" y="6535834"/>
                </a:lnTo>
                <a:close/>
              </a:path>
            </a:pathLst>
          </a:custGeom>
        </p:spPr>
      </p:pic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2"/>
          <a:srcRect l="30135" t="41982" b="12967"/>
          <a:stretch>
            <a:fillRect/>
          </a:stretch>
        </p:blipFill>
        <p:spPr>
          <a:xfrm>
            <a:off x="0" y="0"/>
            <a:ext cx="10639842" cy="6858000"/>
          </a:xfrm>
          <a:custGeom>
            <a:avLst/>
            <a:gdLst>
              <a:gd name="connsiteX0" fmla="*/ 0 w 10639842"/>
              <a:gd name="connsiteY0" fmla="*/ 0 h 6858000"/>
              <a:gd name="connsiteX1" fmla="*/ 10639842 w 10639842"/>
              <a:gd name="connsiteY1" fmla="*/ 0 h 6858000"/>
              <a:gd name="connsiteX2" fmla="*/ 10639842 w 10639842"/>
              <a:gd name="connsiteY2" fmla="*/ 6858000 h 6858000"/>
              <a:gd name="connsiteX3" fmla="*/ 0 w 106398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39842" h="6858000">
                <a:moveTo>
                  <a:pt x="0" y="0"/>
                </a:moveTo>
                <a:lnTo>
                  <a:pt x="10639842" y="0"/>
                </a:lnTo>
                <a:lnTo>
                  <a:pt x="1063984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13" name="图片 112"/>
          <p:cNvPicPr>
            <a:picLocks noChangeAspect="1"/>
          </p:cNvPicPr>
          <p:nvPr/>
        </p:nvPicPr>
        <p:blipFill>
          <a:blip r:embed="rId3"/>
          <a:srcRect l="27603" t="64262"/>
          <a:stretch>
            <a:fillRect/>
          </a:stretch>
        </p:blipFill>
        <p:spPr>
          <a:xfrm>
            <a:off x="1" y="0"/>
            <a:ext cx="8550511" cy="4060993"/>
          </a:xfrm>
          <a:custGeom>
            <a:avLst/>
            <a:gdLst>
              <a:gd name="connsiteX0" fmla="*/ 0 w 8550511"/>
              <a:gd name="connsiteY0" fmla="*/ 0 h 4060993"/>
              <a:gd name="connsiteX1" fmla="*/ 8550511 w 8550511"/>
              <a:gd name="connsiteY1" fmla="*/ 0 h 4060993"/>
              <a:gd name="connsiteX2" fmla="*/ 8550511 w 8550511"/>
              <a:gd name="connsiteY2" fmla="*/ 4060993 h 4060993"/>
              <a:gd name="connsiteX3" fmla="*/ 0 w 8550511"/>
              <a:gd name="connsiteY3" fmla="*/ 4060993 h 4060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50511" h="4060993">
                <a:moveTo>
                  <a:pt x="0" y="0"/>
                </a:moveTo>
                <a:lnTo>
                  <a:pt x="8550511" y="0"/>
                </a:lnTo>
                <a:lnTo>
                  <a:pt x="8550511" y="4060993"/>
                </a:lnTo>
                <a:lnTo>
                  <a:pt x="0" y="4060993"/>
                </a:lnTo>
                <a:close/>
              </a:path>
            </a:pathLst>
          </a:custGeom>
        </p:spPr>
      </p:pic>
      <p:pic>
        <p:nvPicPr>
          <p:cNvPr id="119" name="图片 118"/>
          <p:cNvPicPr>
            <a:picLocks noChangeAspect="1"/>
          </p:cNvPicPr>
          <p:nvPr/>
        </p:nvPicPr>
        <p:blipFill rotWithShape="1">
          <a:blip r:embed="rId4"/>
          <a:srcRect l="-13545" t="1" r="34945" b="41439"/>
          <a:stretch>
            <a:fillRect/>
          </a:stretch>
        </p:blipFill>
        <p:spPr>
          <a:xfrm rot="605302">
            <a:off x="5994360" y="2794755"/>
            <a:ext cx="6459513" cy="4612577"/>
          </a:xfrm>
          <a:custGeom>
            <a:avLst/>
            <a:gdLst>
              <a:gd name="connsiteX0" fmla="*/ 0 w 6459513"/>
              <a:gd name="connsiteY0" fmla="*/ 0 h 4612577"/>
              <a:gd name="connsiteX1" fmla="*/ 5833918 w 6459513"/>
              <a:gd name="connsiteY1" fmla="*/ 0 h 4612577"/>
              <a:gd name="connsiteX2" fmla="*/ 6459513 w 6459513"/>
              <a:gd name="connsiteY2" fmla="*/ 3516206 h 4612577"/>
              <a:gd name="connsiteX3" fmla="*/ 297276 w 6459513"/>
              <a:gd name="connsiteY3" fmla="*/ 4612577 h 461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59513" h="4612577">
                <a:moveTo>
                  <a:pt x="0" y="0"/>
                </a:moveTo>
                <a:lnTo>
                  <a:pt x="5833918" y="0"/>
                </a:lnTo>
                <a:lnTo>
                  <a:pt x="6459513" y="3516206"/>
                </a:lnTo>
                <a:lnTo>
                  <a:pt x="297276" y="4612577"/>
                </a:lnTo>
                <a:close/>
              </a:path>
            </a:pathLst>
          </a:custGeom>
        </p:spPr>
      </p:pic>
      <p:sp>
        <p:nvSpPr>
          <p:cNvPr id="17" name="任意多边形: 形状 16"/>
          <p:cNvSpPr/>
          <p:nvPr/>
        </p:nvSpPr>
        <p:spPr>
          <a:xfrm>
            <a:off x="1" y="0"/>
            <a:ext cx="1837206" cy="6858000"/>
          </a:xfrm>
          <a:custGeom>
            <a:avLst/>
            <a:gdLst>
              <a:gd name="connsiteX0" fmla="*/ 0 w 2347833"/>
              <a:gd name="connsiteY0" fmla="*/ 0 h 6858000"/>
              <a:gd name="connsiteX1" fmla="*/ 2347833 w 2347833"/>
              <a:gd name="connsiteY1" fmla="*/ 0 h 6858000"/>
              <a:gd name="connsiteX2" fmla="*/ 2347833 w 2347833"/>
              <a:gd name="connsiteY2" fmla="*/ 6858000 h 6858000"/>
              <a:gd name="connsiteX3" fmla="*/ 0 w 234783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7833" h="6858000">
                <a:moveTo>
                  <a:pt x="0" y="0"/>
                </a:moveTo>
                <a:lnTo>
                  <a:pt x="2347833" y="0"/>
                </a:lnTo>
                <a:lnTo>
                  <a:pt x="234783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15089" y="6260953"/>
            <a:ext cx="289392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20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sz="1100" dirty="0">
                <a:solidFill>
                  <a:schemeClr val="bg1"/>
                </a:solidFill>
                <a:ea typeface="Arial" panose="020B0604020202020204" pitchFamily="34" charset="0"/>
              </a:rPr>
              <a:t>PRESENTATION</a:t>
            </a:r>
            <a:endParaRPr lang="en-US" altLang="zh-CN" sz="1100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93340" y="3691890"/>
            <a:ext cx="6292850" cy="294449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fontAlgn="ctr"/>
            <a:r>
              <a:rPr lang="en-US" altLang="en-US" sz="18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  <a:ea typeface="Arial" panose="020B0604020202020204" pitchFamily="34" charset="0"/>
              </a:rPr>
              <a:t>Project Title</a:t>
            </a:r>
            <a:r>
              <a:rPr lang="en-US" altLang="en-US" sz="18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  <a:ea typeface="Arial" panose="020B0604020202020204" pitchFamily="34" charset="0"/>
              </a:rPr>
              <a:t>:</a:t>
            </a:r>
            <a:r>
              <a:rPr lang="en-US" altLang="en-US" sz="18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      BStack demo Project</a:t>
            </a:r>
            <a:endParaRPr lang="en-US" altLang="en-US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endParaRPr lang="en-US" altLang="en-US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r>
              <a:rPr lang="en-US" altLang="en-US" sz="18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Team               :     Individual Project</a:t>
            </a:r>
            <a:endParaRPr lang="en-US" altLang="en-US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endParaRPr lang="en-US" altLang="en-US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r>
              <a:rPr lang="en-US" altLang="en-US" sz="18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Name               :    Dhana sri sanjana penugonda</a:t>
            </a:r>
            <a:endParaRPr lang="en-US" altLang="en-US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endParaRPr lang="en-US" altLang="en-US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r>
              <a:rPr lang="en-US" altLang="en-US" sz="18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Guidence        :    Vishali sonanis</a:t>
            </a:r>
            <a:endParaRPr lang="en-US" altLang="en-US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endParaRPr lang="en-US" altLang="en-US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r>
              <a:rPr lang="en-US" altLang="en-US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  <a:sym typeface="+mn-ea"/>
              </a:rPr>
              <a:t>Date                  :    09/08/2025</a:t>
            </a:r>
            <a:endParaRPr lang="en-US" altLang="en-US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endParaRPr lang="en-US" altLang="en-US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55240" y="1891665"/>
            <a:ext cx="7825740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48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Presentation on BStack demo Website</a:t>
            </a:r>
            <a:endParaRPr lang="en-US" altLang="zh-CN" sz="4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616374" y="1910722"/>
            <a:ext cx="106479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40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01</a:t>
            </a:r>
            <a:endParaRPr lang="en-US" altLang="zh-CN" sz="40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cxnSp>
        <p:nvCxnSpPr>
          <p:cNvPr id="102" name="直接连接符 101"/>
          <p:cNvCxnSpPr/>
          <p:nvPr/>
        </p:nvCxnSpPr>
        <p:spPr>
          <a:xfrm>
            <a:off x="719138" y="2644008"/>
            <a:ext cx="4169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rgbClr val="1B56A6"/>
            </a:gs>
            <a:gs pos="100000">
              <a:srgbClr val="221195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/>
        </p:nvSpPr>
        <p:spPr>
          <a:xfrm>
            <a:off x="5781870" y="0"/>
            <a:ext cx="6410130" cy="685800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3735" y="1233805"/>
            <a:ext cx="9348470" cy="447865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altLang="zh-CN" sz="4000" dirty="0">
              <a:solidFill>
                <a:schemeClr val="accent6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4000" dirty="0">
                <a:solidFill>
                  <a:schemeClr val="accent6"/>
                </a:solidFill>
                <a:latin typeface="+mj-lt"/>
                <a:ea typeface="Gilroy" panose="00000400000000000000" charset="0"/>
              </a:rPr>
              <a:t>DEFECTS</a:t>
            </a:r>
            <a:endParaRPr lang="en-US" altLang="zh-CN" sz="4000" dirty="0">
              <a:solidFill>
                <a:schemeClr val="accent6"/>
              </a:solidFill>
              <a:latin typeface="+mj-lt"/>
              <a:ea typeface="Gilroy" panose="00000400000000000000" charset="0"/>
            </a:endParaRPr>
          </a:p>
          <a:p>
            <a:endParaRPr lang="en-US" altLang="zh-CN" sz="40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en-US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During test execution some fields do not behave as expected it indicating issues or defects. I have created test plan documented for these problems by creating detailed defect reports for each module.</a:t>
            </a:r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</p:txBody>
      </p:sp>
      <p:pic>
        <p:nvPicPr>
          <p:cNvPr id="3" name="Picture 2" descr="downloa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4000">
              <a:srgbClr val="1B56A6"/>
            </a:gs>
            <a:gs pos="100000">
              <a:srgbClr val="221195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/>
          <p:nvPr/>
        </p:nvSpPr>
        <p:spPr>
          <a:xfrm>
            <a:off x="0" y="2402969"/>
            <a:ext cx="12192000" cy="445503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21335" y="396875"/>
            <a:ext cx="11466195" cy="64611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Calibri" panose="020F0502020204030204" pitchFamily="34" charset="0"/>
                <a:sym typeface="+mn-ea"/>
              </a:rPr>
              <a:t>Defect identifier         :-  BStack demo</a:t>
            </a:r>
            <a:r>
              <a:rPr lang="en-US" sz="1600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_001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algn="r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Defect summary               :-   Expected output: After searching the product(iphone12) it should desplay only iphone       12  Actual output: It showing another products also like galaxy s9,s10</a:t>
            </a:r>
            <a:endParaRPr lang="en-US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Test Id                            </a:t>
            </a:r>
            <a:r>
              <a:rPr lang="en-US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:-  </a:t>
            </a:r>
            <a:r>
              <a:rPr lang="en-IN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  <a:sym typeface="+mn-ea"/>
              </a:rPr>
              <a:t>TC_0</a:t>
            </a:r>
            <a:r>
              <a:rPr lang="en-US" altLang="en-IN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  <a:sym typeface="+mn-ea"/>
              </a:rPr>
              <a:t>02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Test case name             </a:t>
            </a:r>
            <a:r>
              <a:rPr lang="en-US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:- </a:t>
            </a:r>
            <a:r>
              <a:rPr lang="en-US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</a:t>
            </a:r>
            <a:r>
              <a:rPr lang="en-IN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  <a:sym typeface="+mn-ea"/>
              </a:rPr>
              <a:t>TC_</a:t>
            </a:r>
            <a:r>
              <a:rPr lang="en-US" altLang="en-IN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  <a:sym typeface="+mn-ea"/>
              </a:rPr>
              <a:t>Searching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Module name                 :-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Search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Reproducible 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             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:-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Search for iphone 12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Severity       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                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:- 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high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Priority  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                     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:- high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Raised by                      :-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Sanjana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Assigned to                   :-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developer Team lead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Date of assignment      :-</a:t>
            </a:r>
            <a:endParaRPr lang="en-IN" sz="1600" b="1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Status                             :-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pending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Snap shots                    :-</a:t>
            </a:r>
            <a:endParaRPr lang="en-US" sz="1600" b="1" dirty="0">
              <a:solidFill>
                <a:schemeClr val="bg1"/>
              </a:solidFill>
              <a:effectLst/>
              <a:latin typeface="Arial" panose="020B0604020202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Fixed by                         :-</a:t>
            </a:r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developer</a:t>
            </a:r>
            <a:endParaRPr lang="en-IN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6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Date of fixing                 :-</a:t>
            </a:r>
            <a:endParaRPr lang="en-IN" sz="1600" b="1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endParaRPr lang="en-IN" altLang="en-US" sz="1600" b="1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/>
          <a:srcRect r="24556" b="42640"/>
          <a:stretch>
            <a:fillRect/>
          </a:stretch>
        </p:blipFill>
        <p:spPr>
          <a:xfrm>
            <a:off x="7536125" y="3318155"/>
            <a:ext cx="4655875" cy="3539845"/>
          </a:xfrm>
          <a:custGeom>
            <a:avLst/>
            <a:gdLst>
              <a:gd name="connsiteX0" fmla="*/ 0 w 8596428"/>
              <a:gd name="connsiteY0" fmla="*/ 0 h 6535834"/>
              <a:gd name="connsiteX1" fmla="*/ 8596428 w 8596428"/>
              <a:gd name="connsiteY1" fmla="*/ 0 h 6535834"/>
              <a:gd name="connsiteX2" fmla="*/ 8596428 w 8596428"/>
              <a:gd name="connsiteY2" fmla="*/ 6535834 h 6535834"/>
              <a:gd name="connsiteX3" fmla="*/ 0 w 8596428"/>
              <a:gd name="connsiteY3" fmla="*/ 6535834 h 653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6428" h="6535834">
                <a:moveTo>
                  <a:pt x="0" y="0"/>
                </a:moveTo>
                <a:lnTo>
                  <a:pt x="8596428" y="0"/>
                </a:lnTo>
                <a:lnTo>
                  <a:pt x="8596428" y="6535834"/>
                </a:lnTo>
                <a:lnTo>
                  <a:pt x="0" y="6535834"/>
                </a:lnTo>
                <a:close/>
              </a:path>
            </a:pathLst>
          </a:custGeom>
        </p:spPr>
      </p:pic>
      <p:sp>
        <p:nvSpPr>
          <p:cNvPr id="27" name="任意多边形: 形状 26"/>
          <p:cNvSpPr/>
          <p:nvPr/>
        </p:nvSpPr>
        <p:spPr>
          <a:xfrm>
            <a:off x="0" y="5787958"/>
            <a:ext cx="12192000" cy="1070042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003864" y="3691661"/>
            <a:ext cx="47140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18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Graduate Thesis Defense PPT Template</a:t>
            </a:r>
            <a:endParaRPr lang="en-US" altLang="zh-CN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47834" y="2660170"/>
            <a:ext cx="112168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Achievement display</a:t>
            </a:r>
            <a:endParaRPr lang="zh-CN" altLang="en-US" sz="60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10057" y="4158551"/>
            <a:ext cx="6438278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</a:rPr>
              <a:t>Presentations are communication tools that can be used as speeches, reports, and more.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918924" y="1465627"/>
            <a:ext cx="26372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72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Part 3</a:t>
            </a:r>
            <a:endParaRPr lang="en-US" altLang="zh-CN" sz="54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440574" y="6475719"/>
            <a:ext cx="289392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20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sz="1100" dirty="0">
                <a:solidFill>
                  <a:schemeClr val="bg1"/>
                </a:solidFill>
                <a:ea typeface="Arial" panose="020B0604020202020204" pitchFamily="34" charset="0"/>
              </a:rPr>
              <a:t>PRESENTATION</a:t>
            </a:r>
            <a:endParaRPr lang="en-US" altLang="zh-CN" sz="1100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20214" y="6474900"/>
            <a:ext cx="425524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050"/>
            </a:lvl1pPr>
          </a:lstStyle>
          <a:p>
            <a:r>
              <a:rPr lang="en-US" altLang="zh-CN" sz="1100" dirty="0">
                <a:solidFill>
                  <a:schemeClr val="bg1"/>
                </a:solidFill>
              </a:rPr>
              <a:t>Graduate Thesis Defense PPT Template</a:t>
            </a:r>
            <a:endParaRPr lang="en-US" altLang="zh-CN" sz="1100" dirty="0">
              <a:solidFill>
                <a:schemeClr val="bg1"/>
              </a:solidFill>
            </a:endParaRPr>
          </a:p>
        </p:txBody>
      </p:sp>
      <p:pic>
        <p:nvPicPr>
          <p:cNvPr id="9" name="Picture 8" descr="Screenshot (12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35" y="1905"/>
            <a:ext cx="11886565" cy="668337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-7386955" y="5435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pic>
        <p:nvPicPr>
          <p:cNvPr id="10" name="Picture 9" descr="63235495422801893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310" y="0"/>
            <a:ext cx="10278745" cy="6858000"/>
          </a:xfrm>
          <a:prstGeom prst="rect">
            <a:avLst/>
          </a:prstGeom>
        </p:spPr>
      </p:pic>
      <p:pic>
        <p:nvPicPr>
          <p:cNvPr id="11" name="Picture 10" descr="Screenshot (72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05"/>
            <a:ext cx="12192000" cy="68541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673100" y="259715"/>
            <a:ext cx="10094595" cy="634555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Calibri" panose="020F0502020204030204" pitchFamily="34" charset="0"/>
                <a:sym typeface="+mn-ea"/>
              </a:rPr>
              <a:t>Defect identifier         :-  BStack demo</a:t>
            </a:r>
            <a:r>
              <a:rPr lang="en-US" sz="1400" dirty="0">
                <a:solidFill>
                  <a:schemeClr val="bg1"/>
                </a:solidFill>
                <a:effectLst/>
                <a:latin typeface="Arial Black" panose="020B0A040201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_002</a:t>
            </a:r>
            <a:endParaRPr lang="en-US" sz="1400" dirty="0">
              <a:solidFill>
                <a:schemeClr val="bg1"/>
              </a:solidFill>
              <a:effectLst/>
              <a:latin typeface="Arial Black" panose="020B0A0402010202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pPr algn="r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Defect summary               :- </a:t>
            </a:r>
            <a:r>
              <a:rPr lang="en-US" alt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Expected output: After entering the username 5(locked_user) and password it should be  login to home page  Actual output: It is displaying "Your account is locked"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</a:t>
            </a:r>
            <a:endParaRPr lang="en-US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Test Id                            </a:t>
            </a:r>
            <a:r>
              <a:rPr lang="en-US" sz="1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:-  </a:t>
            </a:r>
            <a:r>
              <a:rPr lang="en-IN" sz="1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  <a:sym typeface="+mn-ea"/>
              </a:rPr>
              <a:t>TC_0</a:t>
            </a:r>
            <a:r>
              <a:rPr lang="en-US" altLang="en-IN" sz="1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  <a:sym typeface="+mn-ea"/>
              </a:rPr>
              <a:t>08</a:t>
            </a:r>
            <a:endParaRPr lang="en-IN" sz="14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Test case name             </a:t>
            </a:r>
            <a:r>
              <a:rPr lang="en-US" sz="14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:- </a:t>
            </a:r>
            <a:r>
              <a:rPr lang="en-US" sz="1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</a:t>
            </a:r>
            <a:r>
              <a:rPr lang="en-IN" sz="1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  <a:sym typeface="+mn-ea"/>
              </a:rPr>
              <a:t>TC_</a:t>
            </a:r>
            <a:r>
              <a:rPr lang="en-US" altLang="en-IN" sz="1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  <a:sym typeface="+mn-ea"/>
              </a:rPr>
              <a:t>login</a:t>
            </a:r>
            <a:endParaRPr lang="en-IN" sz="14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Module name                 :-</a:t>
            </a: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Login</a:t>
            </a:r>
            <a:endParaRPr lang="en-US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Reproducible </a:t>
            </a: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             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:-</a:t>
            </a: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Enter username(lockec_user) and password</a:t>
            </a:r>
            <a:endParaRPr lang="en-IN" sz="14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Severity       </a:t>
            </a: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                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:- High</a:t>
            </a:r>
            <a:endParaRPr lang="en-IN" sz="14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Priority  </a:t>
            </a: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                     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:- Medium</a:t>
            </a:r>
            <a:endParaRPr lang="en-IN" sz="14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Raised by                      :-</a:t>
            </a: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Sanjana</a:t>
            </a:r>
            <a:endParaRPr lang="en-IN" sz="14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Assigned to                   :-</a:t>
            </a: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 developer Team lead</a:t>
            </a:r>
            <a:endParaRPr lang="en-IN" sz="14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Date of assignment      :-</a:t>
            </a:r>
            <a:endParaRPr lang="en-IN" sz="1400" b="1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Status                             :-</a:t>
            </a: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pending</a:t>
            </a:r>
            <a:endParaRPr lang="en-IN" sz="14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Snap shots                    :-</a:t>
            </a:r>
            <a:endParaRPr lang="en-US" sz="1400" b="1" dirty="0">
              <a:solidFill>
                <a:schemeClr val="bg1"/>
              </a:solidFill>
              <a:effectLst/>
              <a:latin typeface="Arial" panose="020B0604020202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Fixed by                         :-</a:t>
            </a: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developer</a:t>
            </a:r>
            <a:endParaRPr lang="en-IN" sz="1400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800"/>
              </a:spcBef>
              <a:spcAft>
                <a:spcPts val="285"/>
              </a:spcAft>
              <a:buNone/>
            </a:pPr>
            <a:r>
              <a:rPr lang="en-US" sz="1400" dirty="0">
                <a:solidFill>
                  <a:schemeClr val="bg1"/>
                </a:solidFill>
                <a:effectLst/>
                <a:latin typeface="Wingdings" panose="05000000000000000000" pitchFamily="2" charset="2"/>
                <a:ea typeface="Corbel" panose="020B0503020204020204" pitchFamily="34" charset="0"/>
                <a:cs typeface="Wingdings" panose="05000000000000000000" pitchFamily="2" charset="2"/>
                <a:sym typeface="+mn-ea"/>
              </a:rPr>
              <a:t>Ø </a:t>
            </a: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Date of fixing                 :-</a:t>
            </a:r>
            <a:endParaRPr lang="en-IN" sz="1400" b="1" dirty="0">
              <a:solidFill>
                <a:schemeClr val="bg1"/>
              </a:solidFill>
              <a:effectLst/>
              <a:latin typeface="Corbel" panose="020B0503020204020204" pitchFamily="34" charset="0"/>
              <a:ea typeface="Corbel" panose="020B0503020204020204" pitchFamily="34" charset="0"/>
              <a:cs typeface="Tahoma" panose="020B0604030504040204" pitchFamily="34" charset="0"/>
            </a:endParaRPr>
          </a:p>
          <a:p>
            <a:endParaRPr lang="zh-CN" altLang="en-US" sz="14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/>
        </p:nvSpPr>
        <p:spPr>
          <a:xfrm>
            <a:off x="0" y="1443236"/>
            <a:ext cx="12192000" cy="5414764"/>
          </a:xfrm>
          <a:custGeom>
            <a:avLst/>
            <a:gdLst>
              <a:gd name="connsiteX0" fmla="*/ 0 w 12192000"/>
              <a:gd name="connsiteY0" fmla="*/ 0 h 4220674"/>
              <a:gd name="connsiteX1" fmla="*/ 12192000 w 12192000"/>
              <a:gd name="connsiteY1" fmla="*/ 0 h 4220674"/>
              <a:gd name="connsiteX2" fmla="*/ 12192000 w 12192000"/>
              <a:gd name="connsiteY2" fmla="*/ 4220674 h 4220674"/>
              <a:gd name="connsiteX3" fmla="*/ 0 w 12192000"/>
              <a:gd name="connsiteY3" fmla="*/ 4220674 h 4220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220674">
                <a:moveTo>
                  <a:pt x="0" y="0"/>
                </a:moveTo>
                <a:lnTo>
                  <a:pt x="12192000" y="0"/>
                </a:lnTo>
                <a:lnTo>
                  <a:pt x="12192000" y="4220674"/>
                </a:lnTo>
                <a:lnTo>
                  <a:pt x="0" y="4220674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-4537"/>
            <a:ext cx="12192000" cy="1070042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780981" y="1170591"/>
            <a:ext cx="7048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dirty="0">
                <a:solidFill>
                  <a:srgbClr val="221195"/>
                </a:solidFill>
                <a:latin typeface="+mj-lt"/>
                <a:ea typeface="Gilroy" panose="00000400000000000000" charset="0"/>
              </a:rPr>
              <a:t>Achievement display</a:t>
            </a:r>
            <a:endParaRPr lang="zh-CN" altLang="en-US" sz="4000" dirty="0">
              <a:solidFill>
                <a:srgbClr val="221195"/>
              </a:solidFill>
              <a:latin typeface="+mj-lt"/>
              <a:ea typeface="Gilroy" panose="00000400000000000000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849595" y="3092478"/>
            <a:ext cx="2322286" cy="23222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591930" y="3976641"/>
            <a:ext cx="12355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2800" b="0" i="0" u="none" strike="noStrike" dirty="0">
                <a:solidFill>
                  <a:srgbClr val="AF2EE2"/>
                </a:solidFill>
                <a:effectLst/>
                <a:latin typeface="+mj-lt"/>
                <a:ea typeface="Arial" panose="020B0604020202020204" pitchFamily="34" charset="0"/>
              </a:rPr>
              <a:t>28%</a:t>
            </a:r>
            <a:endParaRPr lang="en-US" altLang="zh-CN" b="0" i="0" u="none" strike="noStrike" dirty="0">
              <a:solidFill>
                <a:srgbClr val="AF2EE2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pic>
        <p:nvPicPr>
          <p:cNvPr id="11" name="图形 1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630" y="2928225"/>
            <a:ext cx="500775" cy="50077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022695" y="3540934"/>
            <a:ext cx="24166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2800" dirty="0">
                <a:solidFill>
                  <a:schemeClr val="bg1"/>
                </a:solidFill>
                <a:latin typeface="+mj-lt"/>
                <a:ea typeface="Arial" panose="020B0604020202020204" pitchFamily="34" charset="0"/>
              </a:rPr>
              <a:t>Description</a:t>
            </a:r>
            <a:endParaRPr lang="en-US" altLang="zh-CN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96678" y="4271650"/>
            <a:ext cx="3321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Presentations are communication tools that can be used as demonstrations, lectures, speeches, reports, and more. </a:t>
            </a:r>
            <a:endParaRPr lang="en-US" altLang="zh-CN" sz="1200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349854" y="5123415"/>
            <a:ext cx="14660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2800" dirty="0">
                <a:solidFill>
                  <a:schemeClr val="bg1"/>
                </a:solidFill>
                <a:latin typeface="+mj-lt"/>
                <a:ea typeface="Arial" panose="020B0604020202020204" pitchFamily="34" charset="0"/>
              </a:rPr>
              <a:t>32,495</a:t>
            </a:r>
            <a:endParaRPr lang="en-US" altLang="zh-CN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pic>
        <p:nvPicPr>
          <p:cNvPr id="16" name="图形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3167" y="2928225"/>
            <a:ext cx="500775" cy="50077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7900232" y="3540934"/>
            <a:ext cx="24166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2800" dirty="0">
                <a:solidFill>
                  <a:schemeClr val="bg1"/>
                </a:solidFill>
                <a:latin typeface="+mj-lt"/>
                <a:ea typeface="Arial" panose="020B0604020202020204" pitchFamily="34" charset="0"/>
              </a:rPr>
              <a:t>Description</a:t>
            </a:r>
            <a:endParaRPr lang="en-US" altLang="zh-CN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274215" y="4271650"/>
            <a:ext cx="3321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Presentations are communication tools that can be used as demonstrations, lectures, speeches, reports, and more. </a:t>
            </a:r>
            <a:endParaRPr lang="en-US" altLang="zh-CN" sz="120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227391" y="5123415"/>
            <a:ext cx="14660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2800" dirty="0">
                <a:solidFill>
                  <a:schemeClr val="bg1"/>
                </a:solidFill>
                <a:latin typeface="+mj-lt"/>
                <a:ea typeface="Arial" panose="020B0604020202020204" pitchFamily="34" charset="0"/>
              </a:rPr>
              <a:t>32,495</a:t>
            </a:r>
            <a:endParaRPr lang="en-US" altLang="zh-CN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pic>
        <p:nvPicPr>
          <p:cNvPr id="10" name="Picture 9" descr="Screenshot (8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05"/>
            <a:ext cx="12192000" cy="6854190"/>
          </a:xfrm>
          <a:prstGeom prst="rect">
            <a:avLst/>
          </a:prstGeom>
        </p:spPr>
      </p:pic>
      <p:pic>
        <p:nvPicPr>
          <p:cNvPr id="4" name="Picture 3" descr="Screenshot (73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905"/>
            <a:ext cx="12192000" cy="68541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B56A6"/>
            </a:gs>
            <a:gs pos="100000">
              <a:srgbClr val="22119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/>
        </p:nvSpPr>
        <p:spPr>
          <a:xfrm>
            <a:off x="0" y="4220233"/>
            <a:ext cx="12192000" cy="2623563"/>
          </a:xfrm>
          <a:custGeom>
            <a:avLst/>
            <a:gdLst>
              <a:gd name="connsiteX0" fmla="*/ 0 w 12192000"/>
              <a:gd name="connsiteY0" fmla="*/ 0 h 2623563"/>
              <a:gd name="connsiteX1" fmla="*/ 12192000 w 12192000"/>
              <a:gd name="connsiteY1" fmla="*/ 0 h 2623563"/>
              <a:gd name="connsiteX2" fmla="*/ 12192000 w 12192000"/>
              <a:gd name="connsiteY2" fmla="*/ 2623563 h 2623563"/>
              <a:gd name="connsiteX3" fmla="*/ 0 w 12192000"/>
              <a:gd name="connsiteY3" fmla="*/ 2623563 h 2623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623563">
                <a:moveTo>
                  <a:pt x="0" y="0"/>
                </a:moveTo>
                <a:lnTo>
                  <a:pt x="12192000" y="0"/>
                </a:lnTo>
                <a:lnTo>
                  <a:pt x="12192000" y="2623563"/>
                </a:lnTo>
                <a:lnTo>
                  <a:pt x="0" y="2623563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1"/>
          <a:srcRect r="24070" b="46417"/>
          <a:stretch>
            <a:fillRect/>
          </a:stretch>
        </p:blipFill>
        <p:spPr>
          <a:xfrm flipH="1">
            <a:off x="0" y="3551238"/>
            <a:ext cx="4685831" cy="3306762"/>
          </a:xfrm>
          <a:custGeom>
            <a:avLst/>
            <a:gdLst>
              <a:gd name="connsiteX0" fmla="*/ 4685831 w 4685831"/>
              <a:gd name="connsiteY0" fmla="*/ 0 h 3306762"/>
              <a:gd name="connsiteX1" fmla="*/ 0 w 4685831"/>
              <a:gd name="connsiteY1" fmla="*/ 0 h 3306762"/>
              <a:gd name="connsiteX2" fmla="*/ 0 w 4685831"/>
              <a:gd name="connsiteY2" fmla="*/ 3306762 h 3306762"/>
              <a:gd name="connsiteX3" fmla="*/ 4685831 w 4685831"/>
              <a:gd name="connsiteY3" fmla="*/ 3306762 h 3306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85831" h="3306762">
                <a:moveTo>
                  <a:pt x="4685831" y="0"/>
                </a:moveTo>
                <a:lnTo>
                  <a:pt x="0" y="0"/>
                </a:lnTo>
                <a:lnTo>
                  <a:pt x="0" y="3306762"/>
                </a:lnTo>
                <a:lnTo>
                  <a:pt x="4685831" y="3306762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673735" y="851535"/>
            <a:ext cx="10753090" cy="55124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sz="4000" b="1" dirty="0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sz="4000" b="1" dirty="0">
                <a:solidFill>
                  <a:schemeClr val="accent2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Challenges</a:t>
            </a:r>
            <a:endParaRPr lang="en-US" sz="4000" b="1" dirty="0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endParaRPr lang="en-US" sz="4000" b="1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zh-CN" sz="4000" b="1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</a:t>
            </a:r>
            <a:r>
              <a:rPr lang="en-US" altLang="en-US" sz="2400" b="1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Handling the entire project on my own was challenging especi</a:t>
            </a:r>
            <a:r>
              <a:rPr lang="en-US" altLang="en-US" sz="240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ally managin</a:t>
            </a:r>
            <a:r>
              <a:rPr lang="en-US" altLang="en-US" sz="2400" b="1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g time and responsibilities but it strengthened my problem solving abilities</a:t>
            </a:r>
            <a:endParaRPr lang="en-US" altLang="en-US" sz="2400" b="1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endParaRPr lang="en-US" altLang="en-US" sz="2400" b="1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en-US" sz="2400" b="1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*While writing the test cases for login module taking the locators is very difficult and it takes a lot of time.  </a:t>
            </a:r>
            <a:endParaRPr lang="en-US" altLang="en-US" sz="2400" b="1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endParaRPr lang="en-US" altLang="en-US" sz="2400" b="1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en-US" sz="2400" b="1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 Making all decisions by alone it is some difficult</a:t>
            </a:r>
            <a:endParaRPr lang="en-US" altLang="en-US" sz="2400" b="1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endParaRPr lang="en-US" altLang="en-US" sz="2400" b="1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/>
          <a:srcRect r="24556" b="42640"/>
          <a:stretch>
            <a:fillRect/>
          </a:stretch>
        </p:blipFill>
        <p:spPr>
          <a:xfrm>
            <a:off x="7536125" y="3318155"/>
            <a:ext cx="4655875" cy="3539845"/>
          </a:xfrm>
          <a:custGeom>
            <a:avLst/>
            <a:gdLst>
              <a:gd name="connsiteX0" fmla="*/ 0 w 8596428"/>
              <a:gd name="connsiteY0" fmla="*/ 0 h 6535834"/>
              <a:gd name="connsiteX1" fmla="*/ 8596428 w 8596428"/>
              <a:gd name="connsiteY1" fmla="*/ 0 h 6535834"/>
              <a:gd name="connsiteX2" fmla="*/ 8596428 w 8596428"/>
              <a:gd name="connsiteY2" fmla="*/ 6535834 h 6535834"/>
              <a:gd name="connsiteX3" fmla="*/ 0 w 8596428"/>
              <a:gd name="connsiteY3" fmla="*/ 6535834 h 653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6428" h="6535834">
                <a:moveTo>
                  <a:pt x="0" y="0"/>
                </a:moveTo>
                <a:lnTo>
                  <a:pt x="8596428" y="0"/>
                </a:lnTo>
                <a:lnTo>
                  <a:pt x="8596428" y="6535834"/>
                </a:lnTo>
                <a:lnTo>
                  <a:pt x="0" y="6535834"/>
                </a:lnTo>
                <a:close/>
              </a:path>
            </a:pathLst>
          </a:custGeom>
        </p:spPr>
      </p:pic>
      <p:sp>
        <p:nvSpPr>
          <p:cNvPr id="27" name="任意多边形: 形状 26"/>
          <p:cNvSpPr/>
          <p:nvPr/>
        </p:nvSpPr>
        <p:spPr>
          <a:xfrm>
            <a:off x="0" y="5787958"/>
            <a:ext cx="12192000" cy="1070042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80060" y="943610"/>
            <a:ext cx="11216005" cy="537654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IN" sz="6000" b="1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IN" sz="6000" b="1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Experience</a:t>
            </a:r>
            <a:endParaRPr lang="en-IN" sz="6000" b="1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pPr algn="ctr"/>
            <a:r>
              <a:rPr lang="en-US" altLang="en-IN" sz="6000" b="1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</a:t>
            </a:r>
            <a:r>
              <a:rPr lang="en-US" altLang="en-IN" sz="2400" b="1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Through this project I learned both automation testing and manual testing as well as how to use Jenkins</a:t>
            </a:r>
            <a:endParaRPr lang="en-US" altLang="en-US" sz="24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*</a:t>
            </a:r>
            <a:r>
              <a:rPr lang="en-US" altLang="zh-CN" sz="60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   </a:t>
            </a:r>
            <a:r>
              <a:rPr lang="en-US" altLang="en-US" sz="24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Managing the test reports generated </a:t>
            </a:r>
            <a:r>
              <a:rPr lang="en-US" altLang="en-US" sz="2400" b="1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by Jenkins helped me understand </a:t>
            </a:r>
            <a:r>
              <a:rPr lang="en-US" altLang="en-US" sz="24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how  to track test results efficiently</a:t>
            </a:r>
            <a:endParaRPr lang="en-US" altLang="en-US" sz="24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pPr algn="ctr"/>
            <a:endParaRPr lang="en-US" altLang="en-US" sz="24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pPr algn="ctr"/>
            <a:r>
              <a:rPr lang="en-US" altLang="en-US" sz="24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* Using Cucumber BDD made it easier to write clear and understandable test scenarios in plain English.</a:t>
            </a:r>
            <a:endParaRPr lang="en-US" altLang="en-US" sz="24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440574" y="6475719"/>
            <a:ext cx="289392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20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sz="1100" dirty="0">
                <a:solidFill>
                  <a:schemeClr val="bg1"/>
                </a:solidFill>
                <a:ea typeface="Arial" panose="020B0604020202020204" pitchFamily="34" charset="0"/>
              </a:rPr>
              <a:t>PRESENTATION</a:t>
            </a:r>
            <a:endParaRPr lang="en-US" altLang="zh-CN" sz="1100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20214" y="6474900"/>
            <a:ext cx="425524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050"/>
            </a:lvl1pPr>
          </a:lstStyle>
          <a:p>
            <a:r>
              <a:rPr lang="en-US" altLang="zh-CN" sz="1100" dirty="0">
                <a:solidFill>
                  <a:schemeClr val="bg1"/>
                </a:solidFill>
              </a:rPr>
              <a:t>Graduate Thesis Defense PPT Template</a:t>
            </a:r>
            <a:endParaRPr lang="en-US" altLang="zh-CN" sz="1100" dirty="0">
              <a:solidFill>
                <a:schemeClr val="bg1"/>
              </a:solidFill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2"/>
          <a:srcRect l="36713" t="47403" b="12967"/>
          <a:stretch>
            <a:fillRect/>
          </a:stretch>
        </p:blipFill>
        <p:spPr>
          <a:xfrm>
            <a:off x="0" y="-26220"/>
            <a:ext cx="4286250" cy="2682924"/>
          </a:xfrm>
          <a:custGeom>
            <a:avLst/>
            <a:gdLst>
              <a:gd name="connsiteX0" fmla="*/ 0 w 4819031"/>
              <a:gd name="connsiteY0" fmla="*/ 0 h 3016412"/>
              <a:gd name="connsiteX1" fmla="*/ 4819031 w 4819031"/>
              <a:gd name="connsiteY1" fmla="*/ 0 h 3016412"/>
              <a:gd name="connsiteX2" fmla="*/ 4819031 w 4819031"/>
              <a:gd name="connsiteY2" fmla="*/ 3016412 h 3016412"/>
              <a:gd name="connsiteX3" fmla="*/ 0 w 4819031"/>
              <a:gd name="connsiteY3" fmla="*/ 3016412 h 3016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9031" h="3016412">
                <a:moveTo>
                  <a:pt x="0" y="0"/>
                </a:moveTo>
                <a:lnTo>
                  <a:pt x="4819031" y="0"/>
                </a:lnTo>
                <a:lnTo>
                  <a:pt x="4819031" y="3016412"/>
                </a:lnTo>
                <a:lnTo>
                  <a:pt x="0" y="3016412"/>
                </a:lnTo>
                <a:close/>
              </a:path>
            </a:pathLst>
          </a:custGeom>
        </p:spPr>
      </p:pic>
      <p:pic>
        <p:nvPicPr>
          <p:cNvPr id="3" name="Picture 2" descr="downloa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rgbClr val="190985"/>
            </a:gs>
            <a:gs pos="100000">
              <a:srgbClr val="1B59A7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图片 89"/>
          <p:cNvPicPr>
            <a:picLocks noChangeAspect="1"/>
          </p:cNvPicPr>
          <p:nvPr/>
        </p:nvPicPr>
        <p:blipFill>
          <a:blip r:embed="rId1"/>
          <a:srcRect r="24556" b="42640"/>
          <a:stretch>
            <a:fillRect/>
          </a:stretch>
        </p:blipFill>
        <p:spPr>
          <a:xfrm>
            <a:off x="3595572" y="322166"/>
            <a:ext cx="8596428" cy="6535834"/>
          </a:xfrm>
          <a:custGeom>
            <a:avLst/>
            <a:gdLst>
              <a:gd name="connsiteX0" fmla="*/ 0 w 8596428"/>
              <a:gd name="connsiteY0" fmla="*/ 0 h 6535834"/>
              <a:gd name="connsiteX1" fmla="*/ 8596428 w 8596428"/>
              <a:gd name="connsiteY1" fmla="*/ 0 h 6535834"/>
              <a:gd name="connsiteX2" fmla="*/ 8596428 w 8596428"/>
              <a:gd name="connsiteY2" fmla="*/ 6535834 h 6535834"/>
              <a:gd name="connsiteX3" fmla="*/ 0 w 8596428"/>
              <a:gd name="connsiteY3" fmla="*/ 6535834 h 653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6428" h="6535834">
                <a:moveTo>
                  <a:pt x="0" y="0"/>
                </a:moveTo>
                <a:lnTo>
                  <a:pt x="8596428" y="0"/>
                </a:lnTo>
                <a:lnTo>
                  <a:pt x="8596428" y="6535834"/>
                </a:lnTo>
                <a:lnTo>
                  <a:pt x="0" y="6535834"/>
                </a:lnTo>
                <a:close/>
              </a:path>
            </a:pathLst>
          </a:custGeom>
        </p:spPr>
      </p:pic>
      <p:pic>
        <p:nvPicPr>
          <p:cNvPr id="97" name="图片 96"/>
          <p:cNvPicPr>
            <a:picLocks noChangeAspect="1"/>
          </p:cNvPicPr>
          <p:nvPr/>
        </p:nvPicPr>
        <p:blipFill rotWithShape="1">
          <a:blip r:embed="rId2"/>
          <a:srcRect l="30135" t="41982" b="12967"/>
          <a:stretch>
            <a:fillRect/>
          </a:stretch>
        </p:blipFill>
        <p:spPr>
          <a:xfrm>
            <a:off x="0" y="0"/>
            <a:ext cx="10639842" cy="6858000"/>
          </a:xfrm>
          <a:custGeom>
            <a:avLst/>
            <a:gdLst>
              <a:gd name="connsiteX0" fmla="*/ 0 w 10639842"/>
              <a:gd name="connsiteY0" fmla="*/ 0 h 6858000"/>
              <a:gd name="connsiteX1" fmla="*/ 10639842 w 10639842"/>
              <a:gd name="connsiteY1" fmla="*/ 0 h 6858000"/>
              <a:gd name="connsiteX2" fmla="*/ 10639842 w 10639842"/>
              <a:gd name="connsiteY2" fmla="*/ 6858000 h 6858000"/>
              <a:gd name="connsiteX3" fmla="*/ 0 w 106398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39842" h="6858000">
                <a:moveTo>
                  <a:pt x="0" y="0"/>
                </a:moveTo>
                <a:lnTo>
                  <a:pt x="10639842" y="0"/>
                </a:lnTo>
                <a:lnTo>
                  <a:pt x="1063984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13" name="图片 112"/>
          <p:cNvPicPr>
            <a:picLocks noChangeAspect="1"/>
          </p:cNvPicPr>
          <p:nvPr/>
        </p:nvPicPr>
        <p:blipFill>
          <a:blip r:embed="rId3"/>
          <a:srcRect l="27603" t="64262"/>
          <a:stretch>
            <a:fillRect/>
          </a:stretch>
        </p:blipFill>
        <p:spPr>
          <a:xfrm>
            <a:off x="1" y="0"/>
            <a:ext cx="8550511" cy="4060993"/>
          </a:xfrm>
          <a:custGeom>
            <a:avLst/>
            <a:gdLst>
              <a:gd name="connsiteX0" fmla="*/ 0 w 8550511"/>
              <a:gd name="connsiteY0" fmla="*/ 0 h 4060993"/>
              <a:gd name="connsiteX1" fmla="*/ 8550511 w 8550511"/>
              <a:gd name="connsiteY1" fmla="*/ 0 h 4060993"/>
              <a:gd name="connsiteX2" fmla="*/ 8550511 w 8550511"/>
              <a:gd name="connsiteY2" fmla="*/ 4060993 h 4060993"/>
              <a:gd name="connsiteX3" fmla="*/ 0 w 8550511"/>
              <a:gd name="connsiteY3" fmla="*/ 4060993 h 4060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50511" h="4060993">
                <a:moveTo>
                  <a:pt x="0" y="0"/>
                </a:moveTo>
                <a:lnTo>
                  <a:pt x="8550511" y="0"/>
                </a:lnTo>
                <a:lnTo>
                  <a:pt x="8550511" y="4060993"/>
                </a:lnTo>
                <a:lnTo>
                  <a:pt x="0" y="4060993"/>
                </a:lnTo>
                <a:close/>
              </a:path>
            </a:pathLst>
          </a:custGeom>
        </p:spPr>
      </p:pic>
      <p:pic>
        <p:nvPicPr>
          <p:cNvPr id="119" name="图片 118"/>
          <p:cNvPicPr>
            <a:picLocks noChangeAspect="1"/>
          </p:cNvPicPr>
          <p:nvPr/>
        </p:nvPicPr>
        <p:blipFill rotWithShape="1">
          <a:blip r:embed="rId4"/>
          <a:srcRect l="-13545" t="1" r="34945" b="41439"/>
          <a:stretch>
            <a:fillRect/>
          </a:stretch>
        </p:blipFill>
        <p:spPr>
          <a:xfrm rot="605302">
            <a:off x="5994360" y="2794755"/>
            <a:ext cx="6459513" cy="4612577"/>
          </a:xfrm>
          <a:custGeom>
            <a:avLst/>
            <a:gdLst>
              <a:gd name="connsiteX0" fmla="*/ 0 w 6459513"/>
              <a:gd name="connsiteY0" fmla="*/ 0 h 4612577"/>
              <a:gd name="connsiteX1" fmla="*/ 5833918 w 6459513"/>
              <a:gd name="connsiteY1" fmla="*/ 0 h 4612577"/>
              <a:gd name="connsiteX2" fmla="*/ 6459513 w 6459513"/>
              <a:gd name="connsiteY2" fmla="*/ 3516206 h 4612577"/>
              <a:gd name="connsiteX3" fmla="*/ 297276 w 6459513"/>
              <a:gd name="connsiteY3" fmla="*/ 4612577 h 461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59513" h="4612577">
                <a:moveTo>
                  <a:pt x="0" y="0"/>
                </a:moveTo>
                <a:lnTo>
                  <a:pt x="5833918" y="0"/>
                </a:lnTo>
                <a:lnTo>
                  <a:pt x="6459513" y="3516206"/>
                </a:lnTo>
                <a:lnTo>
                  <a:pt x="297276" y="4612577"/>
                </a:lnTo>
                <a:close/>
              </a:path>
            </a:pathLst>
          </a:custGeom>
        </p:spPr>
      </p:pic>
      <p:sp>
        <p:nvSpPr>
          <p:cNvPr id="17" name="任意多边形: 形状 16"/>
          <p:cNvSpPr/>
          <p:nvPr/>
        </p:nvSpPr>
        <p:spPr>
          <a:xfrm>
            <a:off x="1" y="0"/>
            <a:ext cx="1837206" cy="6858000"/>
          </a:xfrm>
          <a:custGeom>
            <a:avLst/>
            <a:gdLst>
              <a:gd name="connsiteX0" fmla="*/ 0 w 2347833"/>
              <a:gd name="connsiteY0" fmla="*/ 0 h 6858000"/>
              <a:gd name="connsiteX1" fmla="*/ 2347833 w 2347833"/>
              <a:gd name="connsiteY1" fmla="*/ 0 h 6858000"/>
              <a:gd name="connsiteX2" fmla="*/ 2347833 w 2347833"/>
              <a:gd name="connsiteY2" fmla="*/ 6858000 h 6858000"/>
              <a:gd name="connsiteX3" fmla="*/ 0 w 234783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7833" h="6858000">
                <a:moveTo>
                  <a:pt x="0" y="0"/>
                </a:moveTo>
                <a:lnTo>
                  <a:pt x="2347833" y="0"/>
                </a:lnTo>
                <a:lnTo>
                  <a:pt x="234783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15089" y="6260953"/>
            <a:ext cx="289392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20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sz="1100" dirty="0">
                <a:solidFill>
                  <a:schemeClr val="bg1"/>
                </a:solidFill>
                <a:ea typeface="Arial" panose="020B0604020202020204" pitchFamily="34" charset="0"/>
              </a:rPr>
              <a:t>PRESENTATION</a:t>
            </a:r>
            <a:endParaRPr lang="en-US" altLang="zh-CN" sz="1100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93340" y="3876040"/>
            <a:ext cx="6291580" cy="74739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fontAlgn="ctr"/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+mn-ea"/>
              </a:rPr>
              <a:t>Vaishali Mam For Guiding me through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+mn-ea"/>
              </a:rPr>
              <a:t> </a:t>
            </a:r>
            <a:r>
              <a:rPr lang="en-US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+mn-ea"/>
              </a:rPr>
              <a:t>out the Project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+mn-ea"/>
              </a:rPr>
              <a:t>.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fontAlgn="ctr"/>
            <a:endParaRPr lang="en-US" altLang="zh-CN" sz="18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93431" y="1840177"/>
            <a:ext cx="661155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zh-CN" sz="6000" b="0" i="0" u="none" strike="noStrike" dirty="0">
                <a:solidFill>
                  <a:schemeClr val="bg1"/>
                </a:solidFill>
                <a:effectLst/>
                <a:latin typeface="+mj-lt"/>
                <a:ea typeface="Arial" panose="020B0604020202020204" pitchFamily="34" charset="0"/>
              </a:rPr>
              <a:t>Thank you</a:t>
            </a:r>
            <a:endParaRPr lang="en-US" altLang="zh-CN" sz="60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  <a:p>
            <a:pPr fontAlgn="ctr"/>
            <a:r>
              <a:rPr lang="en-US" altLang="zh-CN" sz="6000" dirty="0">
                <a:solidFill>
                  <a:schemeClr val="bg1"/>
                </a:solidFill>
                <a:latin typeface="+mj-lt"/>
                <a:ea typeface="Arial" panose="020B0604020202020204" pitchFamily="34" charset="0"/>
              </a:rPr>
              <a:t>For watching</a:t>
            </a:r>
            <a:endParaRPr lang="en-US" altLang="zh-CN" sz="6000" b="0" i="0" u="none" strike="noStrike" dirty="0">
              <a:solidFill>
                <a:schemeClr val="bg1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>
            <a:off x="0" y="2153890"/>
            <a:ext cx="12192000" cy="470411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alphaModFix amt="59000"/>
          </a:blip>
          <a:srcRect l="45982" b="55199"/>
          <a:stretch>
            <a:fillRect/>
          </a:stretch>
        </p:blipFill>
        <p:spPr>
          <a:xfrm>
            <a:off x="0" y="4544564"/>
            <a:ext cx="4531465" cy="2313436"/>
          </a:xfrm>
          <a:custGeom>
            <a:avLst/>
            <a:gdLst>
              <a:gd name="connsiteX0" fmla="*/ 0 w 4531465"/>
              <a:gd name="connsiteY0" fmla="*/ 0 h 2313436"/>
              <a:gd name="connsiteX1" fmla="*/ 4531465 w 4531465"/>
              <a:gd name="connsiteY1" fmla="*/ 0 h 2313436"/>
              <a:gd name="connsiteX2" fmla="*/ 4531465 w 4531465"/>
              <a:gd name="connsiteY2" fmla="*/ 2313436 h 2313436"/>
              <a:gd name="connsiteX3" fmla="*/ 0 w 4531465"/>
              <a:gd name="connsiteY3" fmla="*/ 2313436 h 231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1465" h="2313436">
                <a:moveTo>
                  <a:pt x="0" y="0"/>
                </a:moveTo>
                <a:lnTo>
                  <a:pt x="4531465" y="0"/>
                </a:lnTo>
                <a:lnTo>
                  <a:pt x="4531465" y="2313436"/>
                </a:lnTo>
                <a:lnTo>
                  <a:pt x="0" y="2313436"/>
                </a:lnTo>
                <a:close/>
              </a:path>
            </a:pathLst>
          </a:custGeom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/>
          <a:srcRect t="1" r="19702" b="36981"/>
          <a:stretch>
            <a:fillRect/>
          </a:stretch>
        </p:blipFill>
        <p:spPr>
          <a:xfrm rot="1081131">
            <a:off x="3456862" y="1268601"/>
            <a:ext cx="9149475" cy="7180589"/>
          </a:xfrm>
          <a:custGeom>
            <a:avLst/>
            <a:gdLst>
              <a:gd name="connsiteX0" fmla="*/ 0 w 9149475"/>
              <a:gd name="connsiteY0" fmla="*/ 0 h 7180589"/>
              <a:gd name="connsiteX1" fmla="*/ 7781847 w 9149475"/>
              <a:gd name="connsiteY1" fmla="*/ 0 h 7180589"/>
              <a:gd name="connsiteX2" fmla="*/ 9149475 w 9149475"/>
              <a:gd name="connsiteY2" fmla="*/ 4204417 h 7180589"/>
              <a:gd name="connsiteX3" fmla="*/ 0 w 9149475"/>
              <a:gd name="connsiteY3" fmla="*/ 7180589 h 718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9475" h="7180589">
                <a:moveTo>
                  <a:pt x="0" y="0"/>
                </a:moveTo>
                <a:lnTo>
                  <a:pt x="7781847" y="0"/>
                </a:lnTo>
                <a:lnTo>
                  <a:pt x="9149475" y="4204417"/>
                </a:lnTo>
                <a:lnTo>
                  <a:pt x="0" y="7180589"/>
                </a:lnTo>
                <a:close/>
              </a:path>
            </a:pathLst>
          </a:custGeom>
        </p:spPr>
      </p:pic>
      <p:sp>
        <p:nvSpPr>
          <p:cNvPr id="12" name="文本框 11"/>
          <p:cNvSpPr txBox="1"/>
          <p:nvPr/>
        </p:nvSpPr>
        <p:spPr>
          <a:xfrm>
            <a:off x="859790" y="216535"/>
            <a:ext cx="11064875" cy="582866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 fontAlgn="ctr">
              <a:defRPr sz="4800" b="0" i="0" u="none" strike="noStrike">
                <a:solidFill>
                  <a:schemeClr val="bg1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endParaRPr lang="en-US" altLang="zh-CN" dirty="0">
              <a:ea typeface="Arial" panose="020B0604020202020204" pitchFamily="34" charset="0"/>
            </a:endParaRPr>
          </a:p>
          <a:p>
            <a:r>
              <a:rPr lang="en-US" altLang="zh-CN" dirty="0">
                <a:ea typeface="Arial" panose="020B0604020202020204" pitchFamily="34" charset="0"/>
              </a:rPr>
              <a:t>Introduction</a:t>
            </a:r>
            <a:endParaRPr lang="en-US" altLang="zh-CN" dirty="0">
              <a:ea typeface="Arial" panose="020B0604020202020204" pitchFamily="34" charset="0"/>
            </a:endParaRPr>
          </a:p>
          <a:p>
            <a:endParaRPr lang="en-US" altLang="zh-CN" dirty="0">
              <a:ea typeface="Arial" panose="020B0604020202020204" pitchFamily="34" charset="0"/>
            </a:endParaRPr>
          </a:p>
          <a:p>
            <a:pPr algn="ctr"/>
            <a:r>
              <a:rPr lang="en-US" altLang="zh-CN" sz="4800" dirty="0">
                <a:ea typeface="Arial" panose="020B0604020202020204" pitchFamily="34" charset="0"/>
              </a:rPr>
              <a:t>  </a:t>
            </a:r>
            <a:r>
              <a:rPr lang="en-US" altLang="en-US" sz="3600" dirty="0">
                <a:ea typeface="Arial" panose="020B0604020202020204" pitchFamily="34" charset="0"/>
              </a:rPr>
              <a:t>BrowserStack is a website that helps software developers and testers check if websites and apps work correctly on many different devices and browsers</a:t>
            </a:r>
            <a:endParaRPr lang="en-US" altLang="en-US" sz="3600" dirty="0">
              <a:ea typeface="Arial" panose="020B0604020202020204" pitchFamily="34" charset="0"/>
            </a:endParaRPr>
          </a:p>
          <a:p>
            <a:endParaRPr lang="en-US" altLang="en-US" sz="3600" dirty="0">
              <a:ea typeface="Arial" panose="020B0604020202020204" pitchFamily="34" charset="0"/>
            </a:endParaRPr>
          </a:p>
        </p:txBody>
      </p:sp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/>
          <a:srcRect r="24556" b="42640"/>
          <a:stretch>
            <a:fillRect/>
          </a:stretch>
        </p:blipFill>
        <p:spPr>
          <a:xfrm>
            <a:off x="7536125" y="3318155"/>
            <a:ext cx="4655875" cy="3539845"/>
          </a:xfrm>
          <a:custGeom>
            <a:avLst/>
            <a:gdLst>
              <a:gd name="connsiteX0" fmla="*/ 0 w 8596428"/>
              <a:gd name="connsiteY0" fmla="*/ 0 h 6535834"/>
              <a:gd name="connsiteX1" fmla="*/ 8596428 w 8596428"/>
              <a:gd name="connsiteY1" fmla="*/ 0 h 6535834"/>
              <a:gd name="connsiteX2" fmla="*/ 8596428 w 8596428"/>
              <a:gd name="connsiteY2" fmla="*/ 6535834 h 6535834"/>
              <a:gd name="connsiteX3" fmla="*/ 0 w 8596428"/>
              <a:gd name="connsiteY3" fmla="*/ 6535834 h 653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6428" h="6535834">
                <a:moveTo>
                  <a:pt x="0" y="0"/>
                </a:moveTo>
                <a:lnTo>
                  <a:pt x="8596428" y="0"/>
                </a:lnTo>
                <a:lnTo>
                  <a:pt x="8596428" y="6535834"/>
                </a:lnTo>
                <a:lnTo>
                  <a:pt x="0" y="6535834"/>
                </a:lnTo>
                <a:close/>
              </a:path>
            </a:pathLst>
          </a:custGeom>
        </p:spPr>
      </p:pic>
      <p:sp>
        <p:nvSpPr>
          <p:cNvPr id="27" name="任意多边形: 形状 26"/>
          <p:cNvSpPr/>
          <p:nvPr/>
        </p:nvSpPr>
        <p:spPr>
          <a:xfrm>
            <a:off x="0" y="5787958"/>
            <a:ext cx="12192000" cy="1070042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64820" y="1322705"/>
            <a:ext cx="11199495" cy="515175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sz="5400" dirty="0">
                <a:solidFill>
                  <a:schemeClr val="accent2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Responsibilities</a:t>
            </a:r>
            <a:endParaRPr lang="en-US" sz="5400" dirty="0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endParaRPr lang="en-US" sz="5400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zh-CN" sz="3600" b="0" i="0" u="none" strike="noStrike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  </a:t>
            </a:r>
            <a:r>
              <a:rPr lang="en-US" altLang="zh-CN" sz="3200" b="0" i="0" u="none" strike="noStrike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Reserch the BStack demo website each and every part</a:t>
            </a:r>
            <a:endParaRPr lang="en-US" altLang="zh-CN" sz="3200" b="0" i="0" u="none" strike="noStrike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zh-CN" sz="3200" b="0" i="0" u="none" strike="noStrike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  Write test cases for each module</a:t>
            </a:r>
            <a:endParaRPr lang="en-US" altLang="zh-CN" sz="3200" b="0" i="0" u="none" strike="noStrike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zh-CN" sz="3200" b="0" i="0" u="none" strike="noStrike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  Write test plan for each module</a:t>
            </a:r>
            <a:endParaRPr lang="en-US" altLang="zh-CN" sz="3200" b="0" i="0" u="none" strike="noStrike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zh-CN" sz="3200" b="0" i="0" u="none" strike="noStrike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  Execute testcases</a:t>
            </a:r>
            <a:endParaRPr lang="en-US" altLang="zh-CN" sz="3200" b="0" i="0" u="none" strike="noStrike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zh-CN" sz="3200" b="0" i="0" u="none" strike="noStrike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  Write defect report</a:t>
            </a:r>
            <a:endParaRPr lang="en-US" altLang="zh-CN" sz="3200" b="0" i="0" u="none" strike="noStrike" dirty="0">
              <a:solidFill>
                <a:schemeClr val="bg1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2"/>
          <a:srcRect l="36713" t="47403" b="12967"/>
          <a:stretch>
            <a:fillRect/>
          </a:stretch>
        </p:blipFill>
        <p:spPr>
          <a:xfrm>
            <a:off x="0" y="-26220"/>
            <a:ext cx="4286250" cy="2682924"/>
          </a:xfrm>
          <a:custGeom>
            <a:avLst/>
            <a:gdLst>
              <a:gd name="connsiteX0" fmla="*/ 0 w 4819031"/>
              <a:gd name="connsiteY0" fmla="*/ 0 h 3016412"/>
              <a:gd name="connsiteX1" fmla="*/ 4819031 w 4819031"/>
              <a:gd name="connsiteY1" fmla="*/ 0 h 3016412"/>
              <a:gd name="connsiteX2" fmla="*/ 4819031 w 4819031"/>
              <a:gd name="connsiteY2" fmla="*/ 3016412 h 3016412"/>
              <a:gd name="connsiteX3" fmla="*/ 0 w 4819031"/>
              <a:gd name="connsiteY3" fmla="*/ 3016412 h 3016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9031" h="3016412">
                <a:moveTo>
                  <a:pt x="0" y="0"/>
                </a:moveTo>
                <a:lnTo>
                  <a:pt x="4819031" y="0"/>
                </a:lnTo>
                <a:lnTo>
                  <a:pt x="4819031" y="3016412"/>
                </a:lnTo>
                <a:lnTo>
                  <a:pt x="0" y="3016412"/>
                </a:lnTo>
                <a:close/>
              </a:path>
            </a:pathLst>
          </a:custGeom>
        </p:spPr>
      </p:pic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B56A6"/>
            </a:gs>
            <a:gs pos="76000">
              <a:srgbClr val="221195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/>
          <p:cNvSpPr/>
          <p:nvPr/>
        </p:nvSpPr>
        <p:spPr>
          <a:xfrm>
            <a:off x="0" y="5140325"/>
            <a:ext cx="12192000" cy="1764665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rcRect r="24556" b="42640"/>
          <a:stretch>
            <a:fillRect/>
          </a:stretch>
        </p:blipFill>
        <p:spPr>
          <a:xfrm>
            <a:off x="8624794" y="4145867"/>
            <a:ext cx="3567206" cy="2712134"/>
          </a:xfrm>
          <a:custGeom>
            <a:avLst/>
            <a:gdLst>
              <a:gd name="connsiteX0" fmla="*/ 0 w 8596428"/>
              <a:gd name="connsiteY0" fmla="*/ 0 h 6535834"/>
              <a:gd name="connsiteX1" fmla="*/ 8596428 w 8596428"/>
              <a:gd name="connsiteY1" fmla="*/ 0 h 6535834"/>
              <a:gd name="connsiteX2" fmla="*/ 8596428 w 8596428"/>
              <a:gd name="connsiteY2" fmla="*/ 6535834 h 6535834"/>
              <a:gd name="connsiteX3" fmla="*/ 0 w 8596428"/>
              <a:gd name="connsiteY3" fmla="*/ 6535834 h 653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6428" h="6535834">
                <a:moveTo>
                  <a:pt x="0" y="0"/>
                </a:moveTo>
                <a:lnTo>
                  <a:pt x="8596428" y="0"/>
                </a:lnTo>
                <a:lnTo>
                  <a:pt x="8596428" y="6535834"/>
                </a:lnTo>
                <a:lnTo>
                  <a:pt x="0" y="6535834"/>
                </a:lnTo>
                <a:close/>
              </a:path>
            </a:pathLst>
          </a:cu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30135" t="41982" b="12967"/>
          <a:stretch>
            <a:fillRect/>
          </a:stretch>
        </p:blipFill>
        <p:spPr>
          <a:xfrm>
            <a:off x="-12033" y="0"/>
            <a:ext cx="6861406" cy="4422577"/>
          </a:xfrm>
          <a:custGeom>
            <a:avLst/>
            <a:gdLst>
              <a:gd name="connsiteX0" fmla="*/ 0 w 10639842"/>
              <a:gd name="connsiteY0" fmla="*/ 0 h 6858000"/>
              <a:gd name="connsiteX1" fmla="*/ 10639842 w 10639842"/>
              <a:gd name="connsiteY1" fmla="*/ 0 h 6858000"/>
              <a:gd name="connsiteX2" fmla="*/ 10639842 w 10639842"/>
              <a:gd name="connsiteY2" fmla="*/ 6858000 h 6858000"/>
              <a:gd name="connsiteX3" fmla="*/ 0 w 106398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39842" h="6858000">
                <a:moveTo>
                  <a:pt x="0" y="0"/>
                </a:moveTo>
                <a:lnTo>
                  <a:pt x="10639842" y="0"/>
                </a:lnTo>
                <a:lnTo>
                  <a:pt x="1063984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791845" y="624205"/>
            <a:ext cx="12164060" cy="595439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sz="5400" dirty="0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sz="5400" dirty="0">
                <a:solidFill>
                  <a:schemeClr val="accent2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Overview</a:t>
            </a:r>
            <a:endParaRPr lang="en-US" sz="5400" dirty="0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endParaRPr lang="en-US" sz="4000" dirty="0">
              <a:solidFill>
                <a:schemeClr val="bg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en-US" sz="4000" dirty="0">
                <a:solidFill>
                  <a:schemeClr val="bg2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 bstack demo website is a practice site made by BrowserStack for testers and developers  </a:t>
            </a:r>
            <a:endParaRPr lang="en-US" altLang="en-US" sz="4000" dirty="0">
              <a:solidFill>
                <a:schemeClr val="bg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endParaRPr lang="en-US" altLang="en-US" sz="4000" dirty="0">
              <a:solidFill>
                <a:schemeClr val="bg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r>
              <a:rPr lang="en-US" altLang="en-US" sz="4000" dirty="0">
                <a:solidFill>
                  <a:schemeClr val="bg2"/>
                </a:solidFill>
                <a:effectLst/>
                <a:latin typeface="Arial Rounded MT Bold" panose="020F0704030504030204" pitchFamily="34" charset="0"/>
                <a:ea typeface="Corbel" panose="020B0503020204020204" pitchFamily="34" charset="0"/>
                <a:cs typeface="Tahoma" panose="020B0604030504040204" pitchFamily="34" charset="0"/>
                <a:sym typeface="+mn-ea"/>
              </a:rPr>
              <a:t>*  It looks like a regular online shop, so users can test things like searching for products, logging in, adding to cart, and placing orders</a:t>
            </a:r>
            <a:endParaRPr lang="en-US" altLang="en-US" sz="4000" dirty="0">
              <a:solidFill>
                <a:schemeClr val="bg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endParaRPr lang="en-US" altLang="en-US" sz="4000" dirty="0">
              <a:solidFill>
                <a:schemeClr val="bg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  <a:p>
            <a:endParaRPr lang="en-IN" altLang="zh-CN" sz="4000" dirty="0">
              <a:solidFill>
                <a:schemeClr val="bg2"/>
              </a:solidFill>
              <a:effectLst/>
              <a:latin typeface="Arial Rounded MT Bold" panose="020F0704030504030204" pitchFamily="34" charset="0"/>
              <a:ea typeface="Corbel" panose="020B0503020204020204" pitchFamily="34" charset="0"/>
              <a:cs typeface="Tahoma" panose="020B0604030504040204" pitchFamily="34" charset="0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316747" y="5591120"/>
            <a:ext cx="22765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200" dirty="0"/>
              <a:t>Presentations are communication tools</a:t>
            </a:r>
            <a:endParaRPr lang="zh-CN" altLang="en-US" sz="1200" dirty="0"/>
          </a:p>
        </p:txBody>
      </p:sp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B56A6"/>
            </a:gs>
            <a:gs pos="76000">
              <a:srgbClr val="22119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>
            <a:off x="0" y="5273579"/>
            <a:ext cx="12192000" cy="1571381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85545" y="624840"/>
            <a:ext cx="9215120" cy="53009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altLang="zh-CN" sz="4000" dirty="0">
              <a:solidFill>
                <a:schemeClr val="accent2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4000" dirty="0">
                <a:solidFill>
                  <a:schemeClr val="accent2"/>
                </a:solidFill>
                <a:latin typeface="+mj-lt"/>
                <a:ea typeface="Gilroy" panose="00000400000000000000" charset="0"/>
              </a:rPr>
              <a:t>Modules</a:t>
            </a:r>
            <a:endParaRPr lang="en-US" altLang="zh-CN" sz="4000" dirty="0">
              <a:solidFill>
                <a:schemeClr val="accent2"/>
              </a:solidFill>
              <a:latin typeface="+mj-lt"/>
              <a:ea typeface="Gilroy" panose="00000400000000000000" charset="0"/>
            </a:endParaRPr>
          </a:p>
          <a:p>
            <a:endParaRPr lang="en-US" altLang="zh-CN" sz="4000" dirty="0">
              <a:solidFill>
                <a:schemeClr val="accent2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3600" dirty="0">
                <a:solidFill>
                  <a:schemeClr val="accent6"/>
                </a:solidFill>
                <a:latin typeface="+mj-lt"/>
                <a:ea typeface="Gilroy" panose="00000400000000000000" charset="0"/>
              </a:rPr>
              <a:t>Module 1:</a:t>
            </a:r>
            <a:r>
              <a:rPr lang="en-US" altLang="zh-CN" sz="3600" dirty="0">
                <a:solidFill>
                  <a:srgbClr val="7030A0"/>
                </a:solidFill>
                <a:latin typeface="+mj-lt"/>
                <a:ea typeface="Gilroy" panose="00000400000000000000" charset="0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Login</a:t>
            </a:r>
            <a:endParaRPr lang="en-US" altLang="zh-CN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 To check user is able to login into the website using valid credintials</a:t>
            </a:r>
            <a:endParaRPr lang="en-US" altLang="zh-CN" sz="28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endParaRPr lang="en-US" altLang="zh-CN" sz="28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3600" dirty="0">
                <a:solidFill>
                  <a:schemeClr val="accent6"/>
                </a:solidFill>
                <a:latin typeface="+mj-lt"/>
                <a:ea typeface="Gilroy" panose="00000400000000000000" charset="0"/>
                <a:sym typeface="+mn-ea"/>
              </a:rPr>
              <a:t>Module 2: </a:t>
            </a:r>
            <a:r>
              <a:rPr lang="en-US" altLang="zh-CN" sz="36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Search for product</a:t>
            </a:r>
            <a:endParaRPr lang="en-US" altLang="zh-CN" sz="36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To verify search button is working or not for customer requirements</a:t>
            </a:r>
            <a:endParaRPr lang="en-US" altLang="zh-CN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</p:txBody>
      </p:sp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B56A6"/>
            </a:gs>
            <a:gs pos="76000">
              <a:srgbClr val="22119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>
            <a:off x="7772" y="3729448"/>
            <a:ext cx="12192000" cy="3128551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32155" y="1056005"/>
            <a:ext cx="11216640" cy="512064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altLang="zh-CN" sz="4000" dirty="0">
              <a:solidFill>
                <a:schemeClr val="accent6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zh-CN" sz="4000" dirty="0">
                <a:solidFill>
                  <a:schemeClr val="accent6"/>
                </a:solidFill>
                <a:latin typeface="+mj-lt"/>
                <a:ea typeface="Gilroy" panose="00000400000000000000" charset="0"/>
                <a:sym typeface="+mn-ea"/>
              </a:rPr>
              <a:t>Module 3:</a:t>
            </a:r>
            <a:r>
              <a:rPr lang="en-US" altLang="zh-CN" sz="4000" dirty="0">
                <a:solidFill>
                  <a:srgbClr val="7030A0"/>
                </a:solidFill>
                <a:latin typeface="+mj-lt"/>
                <a:ea typeface="Gilroy" panose="00000400000000000000" charset="0"/>
                <a:sym typeface="+mn-ea"/>
              </a:rPr>
              <a:t> </a:t>
            </a:r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Add to cart</a:t>
            </a:r>
            <a:endParaRPr lang="en-US" altLang="zh-CN" sz="40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After adding the product into the cart to check product is added or not</a:t>
            </a:r>
            <a:endParaRPr lang="en-US" altLang="zh-CN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endParaRPr lang="en-US" altLang="zh-CN" sz="40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4000" dirty="0">
                <a:solidFill>
                  <a:schemeClr val="accent6"/>
                </a:solidFill>
                <a:latin typeface="+mj-lt"/>
                <a:ea typeface="Gilroy" panose="00000400000000000000" charset="0"/>
                <a:sym typeface="+mn-ea"/>
              </a:rPr>
              <a:t>Module 4:</a:t>
            </a:r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Delete from the cart</a:t>
            </a:r>
            <a:endParaRPr lang="en-US" altLang="zh-CN" sz="40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</a:t>
            </a:r>
            <a:r>
              <a:rPr lang="en-US" altLang="en-US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After removing the product from the cart, check if the product is successfully removed or not.</a:t>
            </a:r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/>
          <a:srcRect l="1592" t="-2955" r="22964" b="59528"/>
          <a:stretch>
            <a:fillRect/>
          </a:stretch>
        </p:blipFill>
        <p:spPr>
          <a:xfrm flipH="1">
            <a:off x="7720965" y="5021580"/>
            <a:ext cx="5459095" cy="2059940"/>
          </a:xfrm>
          <a:custGeom>
            <a:avLst/>
            <a:gdLst>
              <a:gd name="connsiteX0" fmla="*/ 3579091 w 3579091"/>
              <a:gd name="connsiteY0" fmla="*/ 0 h 2060168"/>
              <a:gd name="connsiteX1" fmla="*/ 0 w 3579091"/>
              <a:gd name="connsiteY1" fmla="*/ 0 h 2060168"/>
              <a:gd name="connsiteX2" fmla="*/ 0 w 3579091"/>
              <a:gd name="connsiteY2" fmla="*/ 2060168 h 2060168"/>
              <a:gd name="connsiteX3" fmla="*/ 3579091 w 3579091"/>
              <a:gd name="connsiteY3" fmla="*/ 2060168 h 206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9091" h="2060168">
                <a:moveTo>
                  <a:pt x="3579091" y="0"/>
                </a:moveTo>
                <a:lnTo>
                  <a:pt x="0" y="0"/>
                </a:lnTo>
                <a:lnTo>
                  <a:pt x="0" y="2060168"/>
                </a:lnTo>
                <a:lnTo>
                  <a:pt x="3579091" y="2060168"/>
                </a:lnTo>
                <a:close/>
              </a:path>
            </a:pathLst>
          </a:cu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/>
          <a:srcRect l="46389" t="47807" b="12967"/>
          <a:stretch>
            <a:fillRect/>
          </a:stretch>
        </p:blipFill>
        <p:spPr>
          <a:xfrm flipH="1">
            <a:off x="8708932" y="0"/>
            <a:ext cx="3483068" cy="2547458"/>
          </a:xfrm>
          <a:custGeom>
            <a:avLst/>
            <a:gdLst>
              <a:gd name="connsiteX0" fmla="*/ 3483068 w 3483068"/>
              <a:gd name="connsiteY0" fmla="*/ 0 h 2547458"/>
              <a:gd name="connsiteX1" fmla="*/ 0 w 3483068"/>
              <a:gd name="connsiteY1" fmla="*/ 0 h 2547458"/>
              <a:gd name="connsiteX2" fmla="*/ 0 w 3483068"/>
              <a:gd name="connsiteY2" fmla="*/ 2547458 h 2547458"/>
              <a:gd name="connsiteX3" fmla="*/ 3483068 w 3483068"/>
              <a:gd name="connsiteY3" fmla="*/ 2547458 h 2547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3068" h="2547458">
                <a:moveTo>
                  <a:pt x="3483068" y="0"/>
                </a:moveTo>
                <a:lnTo>
                  <a:pt x="0" y="0"/>
                </a:lnTo>
                <a:lnTo>
                  <a:pt x="0" y="2547458"/>
                </a:lnTo>
                <a:lnTo>
                  <a:pt x="3483068" y="2547458"/>
                </a:lnTo>
                <a:close/>
              </a:path>
            </a:pathLst>
          </a:custGeom>
        </p:spPr>
      </p:pic>
      <p:pic>
        <p:nvPicPr>
          <p:cNvPr id="3" name="Picture 2" descr="downloa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B56A6"/>
            </a:gs>
            <a:gs pos="76000">
              <a:srgbClr val="22119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>
            <a:off x="6088166" y="0"/>
            <a:ext cx="6096000" cy="6858000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904875" y="658495"/>
            <a:ext cx="9941560" cy="56565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altLang="zh-CN" sz="4000" dirty="0">
              <a:solidFill>
                <a:schemeClr val="accent6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zh-CN" sz="4000" dirty="0">
                <a:solidFill>
                  <a:schemeClr val="accent6"/>
                </a:solidFill>
                <a:latin typeface="+mj-lt"/>
                <a:ea typeface="Gilroy" panose="00000400000000000000" charset="0"/>
                <a:sym typeface="+mn-ea"/>
              </a:rPr>
              <a:t>Module 5: </a:t>
            </a:r>
            <a:r>
              <a:rPr lang="en-US" altLang="en-US" sz="40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Offers</a:t>
            </a:r>
            <a:endParaRPr lang="en-US" altLang="en-US" sz="40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</a:t>
            </a:r>
            <a:r>
              <a:rPr lang="en-US" altLang="en-US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After applying an offer or coupon code, check if the discount is applied correctly to the total amount.</a:t>
            </a:r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endParaRPr lang="en-US" altLang="zh-CN" sz="40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4000" dirty="0">
                <a:solidFill>
                  <a:schemeClr val="accent6"/>
                </a:solidFill>
                <a:latin typeface="+mj-lt"/>
                <a:ea typeface="Gilroy" panose="00000400000000000000" charset="0"/>
                <a:sym typeface="+mn-ea"/>
              </a:rPr>
              <a:t>Module 6:</a:t>
            </a:r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</a:t>
            </a:r>
            <a:r>
              <a:rPr lang="en-US" altLang="en-US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Orders</a:t>
            </a:r>
            <a:endParaRPr lang="en-US" altLang="zh-CN" sz="40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</a:t>
            </a:r>
            <a:r>
              <a:rPr lang="en-US" altLang="en-US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After placing an order check if the order is successfully added into the orders</a:t>
            </a:r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aphicFrame>
        <p:nvGraphicFramePr>
          <p:cNvPr id="26" name="图表 25"/>
          <p:cNvGraphicFramePr/>
          <p:nvPr/>
        </p:nvGraphicFramePr>
        <p:xfrm>
          <a:off x="4418059" y="3703361"/>
          <a:ext cx="3895166" cy="7255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190985"/>
            </a:gs>
            <a:gs pos="100000">
              <a:srgbClr val="1B59A7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/>
          <a:srcRect r="24556" b="42640"/>
          <a:stretch>
            <a:fillRect/>
          </a:stretch>
        </p:blipFill>
        <p:spPr>
          <a:xfrm>
            <a:off x="7536125" y="3318155"/>
            <a:ext cx="4655875" cy="3539845"/>
          </a:xfrm>
          <a:custGeom>
            <a:avLst/>
            <a:gdLst>
              <a:gd name="connsiteX0" fmla="*/ 0 w 8596428"/>
              <a:gd name="connsiteY0" fmla="*/ 0 h 6535834"/>
              <a:gd name="connsiteX1" fmla="*/ 8596428 w 8596428"/>
              <a:gd name="connsiteY1" fmla="*/ 0 h 6535834"/>
              <a:gd name="connsiteX2" fmla="*/ 8596428 w 8596428"/>
              <a:gd name="connsiteY2" fmla="*/ 6535834 h 6535834"/>
              <a:gd name="connsiteX3" fmla="*/ 0 w 8596428"/>
              <a:gd name="connsiteY3" fmla="*/ 6535834 h 653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6428" h="6535834">
                <a:moveTo>
                  <a:pt x="0" y="0"/>
                </a:moveTo>
                <a:lnTo>
                  <a:pt x="8596428" y="0"/>
                </a:lnTo>
                <a:lnTo>
                  <a:pt x="8596428" y="6535834"/>
                </a:lnTo>
                <a:lnTo>
                  <a:pt x="0" y="6535834"/>
                </a:lnTo>
                <a:close/>
              </a:path>
            </a:pathLst>
          </a:custGeom>
        </p:spPr>
      </p:pic>
      <p:sp>
        <p:nvSpPr>
          <p:cNvPr id="27" name="任意多边形: 形状 26"/>
          <p:cNvSpPr/>
          <p:nvPr/>
        </p:nvSpPr>
        <p:spPr>
          <a:xfrm>
            <a:off x="0" y="5787958"/>
            <a:ext cx="12192000" cy="1070042"/>
          </a:xfrm>
          <a:custGeom>
            <a:avLst/>
            <a:gdLst>
              <a:gd name="connsiteX0" fmla="*/ 0 w 12192000"/>
              <a:gd name="connsiteY0" fmla="*/ 0 h 4704110"/>
              <a:gd name="connsiteX1" fmla="*/ 12192000 w 12192000"/>
              <a:gd name="connsiteY1" fmla="*/ 0 h 4704110"/>
              <a:gd name="connsiteX2" fmla="*/ 12192000 w 12192000"/>
              <a:gd name="connsiteY2" fmla="*/ 4704110 h 4704110"/>
              <a:gd name="connsiteX3" fmla="*/ 0 w 12192000"/>
              <a:gd name="connsiteY3" fmla="*/ 4704110 h 4704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04110">
                <a:moveTo>
                  <a:pt x="0" y="0"/>
                </a:moveTo>
                <a:lnTo>
                  <a:pt x="12192000" y="0"/>
                </a:lnTo>
                <a:lnTo>
                  <a:pt x="12192000" y="4704110"/>
                </a:lnTo>
                <a:lnTo>
                  <a:pt x="0" y="4704110"/>
                </a:lnTo>
                <a:close/>
              </a:path>
            </a:pathLst>
          </a:custGeom>
          <a:gradFill>
            <a:gsLst>
              <a:gs pos="38000">
                <a:srgbClr val="020457"/>
              </a:gs>
              <a:gs pos="100000">
                <a:srgbClr val="0602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10210" y="795020"/>
            <a:ext cx="11318875" cy="53822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altLang="zh-CN" sz="4000" dirty="0">
              <a:solidFill>
                <a:schemeClr val="accent6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zh-CN" sz="4000" dirty="0">
                <a:solidFill>
                  <a:schemeClr val="accent6"/>
                </a:solidFill>
                <a:latin typeface="+mj-lt"/>
                <a:ea typeface="Gilroy" panose="00000400000000000000" charset="0"/>
                <a:sym typeface="+mn-ea"/>
              </a:rPr>
              <a:t>Module 7: </a:t>
            </a:r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Order by</a:t>
            </a:r>
            <a:endParaRPr lang="en-US" altLang="en-US" sz="40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</a:t>
            </a:r>
            <a:r>
              <a:rPr lang="en-US" altLang="en-US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After applying the sort check if the product list is rearranged according to the selected sorting rule</a:t>
            </a:r>
            <a:endParaRPr lang="en-US" altLang="en-US" sz="32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4000" dirty="0">
                <a:solidFill>
                  <a:schemeClr val="accent6"/>
                </a:solidFill>
                <a:latin typeface="+mj-lt"/>
                <a:ea typeface="Gilroy" panose="00000400000000000000" charset="0"/>
                <a:sym typeface="+mn-ea"/>
              </a:rPr>
              <a:t>Module 8:</a:t>
            </a:r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</a:t>
            </a:r>
            <a:r>
              <a:rPr lang="en-US" altLang="en-US" sz="36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Favourites</a:t>
            </a:r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en-US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After clicking product into favourites verify that the product is added to the favourites list </a:t>
            </a:r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endParaRPr lang="en-US" altLang="en-US" sz="32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endParaRPr lang="en-US" altLang="en-US" sz="32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440574" y="6475719"/>
            <a:ext cx="289392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20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sz="1100" dirty="0">
                <a:solidFill>
                  <a:schemeClr val="bg1"/>
                </a:solidFill>
                <a:ea typeface="Arial" panose="020B0604020202020204" pitchFamily="34" charset="0"/>
              </a:rPr>
              <a:t>PRESENTATION</a:t>
            </a:r>
            <a:endParaRPr lang="en-US" altLang="zh-CN" sz="1100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20214" y="6474900"/>
            <a:ext cx="425524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050"/>
            </a:lvl1pPr>
          </a:lstStyle>
          <a:p>
            <a:r>
              <a:rPr lang="en-US" altLang="zh-CN" sz="1100" dirty="0">
                <a:solidFill>
                  <a:schemeClr val="bg1"/>
                </a:solidFill>
              </a:rPr>
              <a:t>Graduate Thesis Defense PPT Template</a:t>
            </a:r>
            <a:endParaRPr lang="en-US" altLang="zh-CN" sz="1100" dirty="0">
              <a:solidFill>
                <a:schemeClr val="bg1"/>
              </a:solidFill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2"/>
          <a:srcRect l="36713" t="47403" b="12967"/>
          <a:stretch>
            <a:fillRect/>
          </a:stretch>
        </p:blipFill>
        <p:spPr>
          <a:xfrm>
            <a:off x="124460" y="331920"/>
            <a:ext cx="4286250" cy="2682924"/>
          </a:xfrm>
          <a:custGeom>
            <a:avLst/>
            <a:gdLst>
              <a:gd name="connsiteX0" fmla="*/ 0 w 4819031"/>
              <a:gd name="connsiteY0" fmla="*/ 0 h 3016412"/>
              <a:gd name="connsiteX1" fmla="*/ 4819031 w 4819031"/>
              <a:gd name="connsiteY1" fmla="*/ 0 h 3016412"/>
              <a:gd name="connsiteX2" fmla="*/ 4819031 w 4819031"/>
              <a:gd name="connsiteY2" fmla="*/ 3016412 h 3016412"/>
              <a:gd name="connsiteX3" fmla="*/ 0 w 4819031"/>
              <a:gd name="connsiteY3" fmla="*/ 3016412 h 3016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9031" h="3016412">
                <a:moveTo>
                  <a:pt x="0" y="0"/>
                </a:moveTo>
                <a:lnTo>
                  <a:pt x="4819031" y="0"/>
                </a:lnTo>
                <a:lnTo>
                  <a:pt x="4819031" y="3016412"/>
                </a:lnTo>
                <a:lnTo>
                  <a:pt x="0" y="3016412"/>
                </a:lnTo>
                <a:close/>
              </a:path>
            </a:pathLst>
          </a:custGeom>
        </p:spPr>
      </p:pic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B56A6"/>
            </a:gs>
            <a:gs pos="76000">
              <a:srgbClr val="22119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651008" y="396375"/>
            <a:ext cx="137136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Education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380999" y="396375"/>
            <a:ext cx="116872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ctr">
              <a:defRPr sz="1100" b="0" i="0" u="none" strike="noStrike">
                <a:solidFill>
                  <a:srgbClr val="000000"/>
                </a:solidFill>
                <a:effectLst/>
                <a:latin typeface="+mj-lt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a typeface="Arial" panose="020B0604020202020204" pitchFamily="34" charset="0"/>
              </a:rPr>
              <a:t>University</a:t>
            </a:r>
            <a:endParaRPr lang="en-US" altLang="zh-CN" dirty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73519" y="348000"/>
            <a:ext cx="1304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+mj-lt"/>
              </a:rPr>
              <a:t>YOUR  LOGO</a:t>
            </a:r>
            <a:endParaRPr lang="zh-CN" alt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73735" y="657860"/>
            <a:ext cx="11156315" cy="571817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endParaRPr lang="en-US" altLang="zh-CN" sz="4000" dirty="0">
              <a:solidFill>
                <a:schemeClr val="accent6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zh-CN" sz="4000" dirty="0">
                <a:solidFill>
                  <a:schemeClr val="accent6"/>
                </a:solidFill>
                <a:latin typeface="+mj-lt"/>
                <a:ea typeface="Gilroy" panose="00000400000000000000" charset="0"/>
                <a:sym typeface="+mn-ea"/>
              </a:rPr>
              <a:t>Module 9: </a:t>
            </a:r>
            <a:r>
              <a:rPr lang="en-US" altLang="en-US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Checkoutpage</a:t>
            </a:r>
            <a:endParaRPr lang="en-US" altLang="en-US" sz="40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endParaRPr lang="en-US" altLang="en-US" sz="40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</a:t>
            </a:r>
            <a:r>
              <a:rPr lang="en-US" altLang="en-US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Confirm that delivery address fields accept valid input and provide error messages for invalid data.</a:t>
            </a:r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  <a:p>
            <a:r>
              <a:rPr lang="en-US" altLang="zh-CN" sz="4000" dirty="0">
                <a:solidFill>
                  <a:schemeClr val="accent6"/>
                </a:solidFill>
                <a:latin typeface="+mj-lt"/>
                <a:ea typeface="Gilroy" panose="00000400000000000000" charset="0"/>
                <a:sym typeface="+mn-ea"/>
              </a:rPr>
              <a:t>Module 10:</a:t>
            </a:r>
            <a:r>
              <a:rPr lang="en-US" altLang="zh-CN" sz="4000" dirty="0">
                <a:solidFill>
                  <a:schemeClr val="bg1"/>
                </a:solidFill>
                <a:latin typeface="+mj-lt"/>
                <a:ea typeface="Gilroy" panose="00000400000000000000" charset="0"/>
                <a:sym typeface="+mn-ea"/>
              </a:rPr>
              <a:t> Logout</a:t>
            </a:r>
            <a:endParaRPr lang="en-US" altLang="zh-CN" sz="40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endParaRPr lang="en-US" altLang="en-US" sz="4000" dirty="0">
              <a:solidFill>
                <a:schemeClr val="bg1"/>
              </a:solidFill>
              <a:latin typeface="+mj-lt"/>
              <a:ea typeface="Gilroy" panose="00000400000000000000" charset="0"/>
              <a:sym typeface="+mn-ea"/>
            </a:endParaRPr>
          </a:p>
          <a:p>
            <a:r>
              <a:rPr lang="en-US" altLang="en-US" sz="3600" dirty="0">
                <a:solidFill>
                  <a:schemeClr val="bg1"/>
                </a:solidFill>
                <a:latin typeface="+mj-lt"/>
                <a:ea typeface="Gilroy" panose="00000400000000000000" charset="0"/>
              </a:rPr>
              <a:t>Verify that the user is successfully logged out and redirected to the  home page.</a:t>
            </a:r>
            <a:endParaRPr lang="en-US" altLang="en-US" sz="3600" dirty="0">
              <a:solidFill>
                <a:schemeClr val="bg1"/>
              </a:solidFill>
              <a:latin typeface="+mj-lt"/>
              <a:ea typeface="Gilroy" panose="00000400000000000000" charset="0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1"/>
          <a:srcRect l="36713" t="47403" b="12967"/>
          <a:stretch>
            <a:fillRect/>
          </a:stretch>
        </p:blipFill>
        <p:spPr>
          <a:xfrm>
            <a:off x="-2183765" y="-814890"/>
            <a:ext cx="4286250" cy="2682924"/>
          </a:xfrm>
          <a:custGeom>
            <a:avLst/>
            <a:gdLst>
              <a:gd name="connsiteX0" fmla="*/ 0 w 4819031"/>
              <a:gd name="connsiteY0" fmla="*/ 0 h 3016412"/>
              <a:gd name="connsiteX1" fmla="*/ 4819031 w 4819031"/>
              <a:gd name="connsiteY1" fmla="*/ 0 h 3016412"/>
              <a:gd name="connsiteX2" fmla="*/ 4819031 w 4819031"/>
              <a:gd name="connsiteY2" fmla="*/ 3016412 h 3016412"/>
              <a:gd name="connsiteX3" fmla="*/ 0 w 4819031"/>
              <a:gd name="connsiteY3" fmla="*/ 3016412 h 3016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9031" h="3016412">
                <a:moveTo>
                  <a:pt x="0" y="0"/>
                </a:moveTo>
                <a:lnTo>
                  <a:pt x="4819031" y="0"/>
                </a:lnTo>
                <a:lnTo>
                  <a:pt x="4819031" y="3016412"/>
                </a:lnTo>
                <a:lnTo>
                  <a:pt x="0" y="3016412"/>
                </a:lnTo>
                <a:close/>
              </a:path>
            </a:pathLst>
          </a:custGeom>
        </p:spPr>
      </p:pic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15" y="121285"/>
            <a:ext cx="1045845" cy="104584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jM5MTBlNmI2YTY3ZjIxYzUzNmRhMGQyM2YxMDkyYjg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海外衬线复古01">
      <a:majorFont>
        <a:latin typeface="DM Serif Display"/>
        <a:ea typeface=""/>
        <a:cs typeface=""/>
      </a:majorFont>
      <a:minorFont>
        <a:latin typeface="Gilro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5522</Words>
  <Application>WPS Presentation</Application>
  <PresentationFormat>宽屏</PresentationFormat>
  <Paragraphs>261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Arial</vt:lpstr>
      <vt:lpstr>SimSun</vt:lpstr>
      <vt:lpstr>Wingdings</vt:lpstr>
      <vt:lpstr>Microsoft YaHei</vt:lpstr>
      <vt:lpstr>Arial Rounded MT Bold</vt:lpstr>
      <vt:lpstr>Corbel</vt:lpstr>
      <vt:lpstr>Tahoma</vt:lpstr>
      <vt:lpstr>Gilroy</vt:lpstr>
      <vt:lpstr>Arial Black</vt:lpstr>
      <vt:lpstr>Calibri</vt:lpstr>
      <vt:lpstr>Times New Roman</vt:lpstr>
      <vt:lpstr>DM Serif Display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Hui abbey</dc:creator>
  <cp:lastModifiedBy>PDSS Ists 20</cp:lastModifiedBy>
  <cp:revision>54</cp:revision>
  <dcterms:created xsi:type="dcterms:W3CDTF">2023-03-30T01:36:00Z</dcterms:created>
  <dcterms:modified xsi:type="dcterms:W3CDTF">2025-09-08T06:33:13Z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F149FF2883FA441A9207A7B4F85D93C3_13</vt:lpwstr>
  </property>
  <property fmtid="{D5CDD505-2E9C-101B-9397-08002B2CF9AE}" pid="3" name="KSOProductBuildVer">
    <vt:lpwstr>1033-12.2.0.22549</vt:lpwstr>
  </property>
</Properties>
</file>

<file path=docProps/thumbnail.jpeg>
</file>